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Montserrat" charset="1" panose="00000500000000000000"/>
      <p:regular r:id="rId14"/>
    </p:embeddedFont>
    <p:embeddedFont>
      <p:font typeface="Montserrat Bold" charset="1" panose="00000800000000000000"/>
      <p:regular r:id="rId15"/>
    </p:embeddedFont>
    <p:embeddedFont>
      <p:font typeface="Montserrat Semi-Bold" charset="1" panose="00000700000000000000"/>
      <p:regular r:id="rId16"/>
    </p:embeddedFont>
    <p:embeddedFont>
      <p:font typeface="Montserrat Semi-Bold Italics" charset="1" panose="0000070000000000000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jpeg>
</file>

<file path=ppt/media/image2.svg>
</file>

<file path=ppt/media/image3.png>
</file>

<file path=ppt/media/image4.svg>
</file>

<file path=ppt/media/image5.png>
</file>

<file path=ppt/media/image6.jpeg>
</file>

<file path=ppt/media/image7.jpe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7.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 Id="rId7" Target="../media/image3.png" Type="http://schemas.openxmlformats.org/officeDocument/2006/relationships/image"/><Relationship Id="rId8" Target="../media/image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0.png" Type="http://schemas.openxmlformats.org/officeDocument/2006/relationships/image"/><Relationship Id="rId7" Target="../media/image8.png" Type="http://schemas.openxmlformats.org/officeDocument/2006/relationships/image"/><Relationship Id="rId8" Target="../media/image9.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1.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jpeg" Type="http://schemas.openxmlformats.org/officeDocument/2006/relationships/image"/><Relationship Id="rId5" Target="../media/image8.png" Type="http://schemas.openxmlformats.org/officeDocument/2006/relationships/image"/><Relationship Id="rId6" Target="../media/image9.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4409081" y="515471"/>
            <a:ext cx="9469839" cy="814592"/>
            <a:chOff x="0" y="0"/>
            <a:chExt cx="2494114" cy="214543"/>
          </a:xfrm>
        </p:grpSpPr>
        <p:sp>
          <p:nvSpPr>
            <p:cNvPr name="Freeform 3" id="3"/>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4" id="4"/>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5" id="5"/>
          <p:cNvGrpSpPr/>
          <p:nvPr/>
        </p:nvGrpSpPr>
        <p:grpSpPr>
          <a:xfrm rot="0">
            <a:off x="4541120" y="630515"/>
            <a:ext cx="1464022" cy="588932"/>
            <a:chOff x="0" y="0"/>
            <a:chExt cx="385586" cy="155110"/>
          </a:xfrm>
        </p:grpSpPr>
        <p:sp>
          <p:nvSpPr>
            <p:cNvPr name="Freeform 6" id="6"/>
            <p:cNvSpPr/>
            <p:nvPr/>
          </p:nvSpPr>
          <p:spPr>
            <a:xfrm flipH="false" flipV="false" rot="0">
              <a:off x="0" y="0"/>
              <a:ext cx="385586" cy="155110"/>
            </a:xfrm>
            <a:custGeom>
              <a:avLst/>
              <a:gdLst/>
              <a:ahLst/>
              <a:cxnLst/>
              <a:rect r="r" b="b" t="t" l="l"/>
              <a:pathLst>
                <a:path h="155110" w="385586">
                  <a:moveTo>
                    <a:pt x="77555" y="0"/>
                  </a:moveTo>
                  <a:lnTo>
                    <a:pt x="308031" y="0"/>
                  </a:lnTo>
                  <a:cubicBezTo>
                    <a:pt x="350864" y="0"/>
                    <a:pt x="385586" y="34722"/>
                    <a:pt x="385586" y="77555"/>
                  </a:cubicBezTo>
                  <a:lnTo>
                    <a:pt x="385586" y="77555"/>
                  </a:lnTo>
                  <a:cubicBezTo>
                    <a:pt x="385586" y="120387"/>
                    <a:pt x="350864" y="155110"/>
                    <a:pt x="308031"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name="TextBox 7" id="7"/>
            <p:cNvSpPr txBox="true"/>
            <p:nvPr/>
          </p:nvSpPr>
          <p:spPr>
            <a:xfrm>
              <a:off x="0" y="-38100"/>
              <a:ext cx="385586" cy="193210"/>
            </a:xfrm>
            <a:prstGeom prst="rect">
              <a:avLst/>
            </a:prstGeom>
          </p:spPr>
          <p:txBody>
            <a:bodyPr anchor="ctr" rtlCol="false" tIns="50800" lIns="50800" bIns="50800" rIns="50800"/>
            <a:lstStyle/>
            <a:p>
              <a:pPr algn="ctr">
                <a:lnSpc>
                  <a:spcPts val="2871"/>
                </a:lnSpc>
              </a:pPr>
            </a:p>
          </p:txBody>
        </p:sp>
      </p:grpSp>
      <p:grpSp>
        <p:nvGrpSpPr>
          <p:cNvPr name="Group 8" id="8"/>
          <p:cNvGrpSpPr/>
          <p:nvPr/>
        </p:nvGrpSpPr>
        <p:grpSpPr>
          <a:xfrm rot="0">
            <a:off x="14049545" y="0"/>
            <a:ext cx="4893534" cy="10287000"/>
            <a:chOff x="0" y="0"/>
            <a:chExt cx="1288832" cy="2709333"/>
          </a:xfrm>
        </p:grpSpPr>
        <p:sp>
          <p:nvSpPr>
            <p:cNvPr name="Freeform 9" id="9"/>
            <p:cNvSpPr/>
            <p:nvPr/>
          </p:nvSpPr>
          <p:spPr>
            <a:xfrm flipH="false" flipV="false" rot="0">
              <a:off x="0" y="0"/>
              <a:ext cx="1288832" cy="2709333"/>
            </a:xfrm>
            <a:custGeom>
              <a:avLst/>
              <a:gdLst/>
              <a:ahLst/>
              <a:cxnLst/>
              <a:rect r="r" b="b" t="t" l="l"/>
              <a:pathLst>
                <a:path h="2709333" w="1288832">
                  <a:moveTo>
                    <a:pt x="80686" y="0"/>
                  </a:moveTo>
                  <a:lnTo>
                    <a:pt x="1208146" y="0"/>
                  </a:lnTo>
                  <a:cubicBezTo>
                    <a:pt x="1252708" y="0"/>
                    <a:pt x="1288832" y="36124"/>
                    <a:pt x="1288832" y="80686"/>
                  </a:cubicBezTo>
                  <a:lnTo>
                    <a:pt x="1288832" y="2628648"/>
                  </a:lnTo>
                  <a:cubicBezTo>
                    <a:pt x="1288832" y="2650047"/>
                    <a:pt x="1280331" y="2670570"/>
                    <a:pt x="1265200" y="2685701"/>
                  </a:cubicBezTo>
                  <a:cubicBezTo>
                    <a:pt x="1250068" y="2700832"/>
                    <a:pt x="1229545" y="2709333"/>
                    <a:pt x="1208146" y="2709333"/>
                  </a:cubicBezTo>
                  <a:lnTo>
                    <a:pt x="80686" y="2709333"/>
                  </a:lnTo>
                  <a:cubicBezTo>
                    <a:pt x="36124" y="2709333"/>
                    <a:pt x="0" y="2673209"/>
                    <a:pt x="0" y="2628648"/>
                  </a:cubicBezTo>
                  <a:lnTo>
                    <a:pt x="0" y="80686"/>
                  </a:lnTo>
                  <a:cubicBezTo>
                    <a:pt x="0" y="59286"/>
                    <a:pt x="8501" y="38764"/>
                    <a:pt x="23632" y="23632"/>
                  </a:cubicBezTo>
                  <a:cubicBezTo>
                    <a:pt x="38764" y="8501"/>
                    <a:pt x="59286" y="0"/>
                    <a:pt x="80686" y="0"/>
                  </a:cubicBezTo>
                  <a:close/>
                </a:path>
              </a:pathLst>
            </a:custGeom>
            <a:solidFill>
              <a:srgbClr val="DCE2EB"/>
            </a:solidFill>
          </p:spPr>
        </p:sp>
        <p:sp>
          <p:nvSpPr>
            <p:cNvPr name="TextBox 10" id="10"/>
            <p:cNvSpPr txBox="true"/>
            <p:nvPr/>
          </p:nvSpPr>
          <p:spPr>
            <a:xfrm>
              <a:off x="0" y="-38100"/>
              <a:ext cx="1288832" cy="2747433"/>
            </a:xfrm>
            <a:prstGeom prst="rect">
              <a:avLst/>
            </a:prstGeom>
          </p:spPr>
          <p:txBody>
            <a:bodyPr anchor="ctr" rtlCol="false" tIns="50800" lIns="50800" bIns="50800" rIns="50800"/>
            <a:lstStyle/>
            <a:p>
              <a:pPr algn="ctr">
                <a:lnSpc>
                  <a:spcPts val="2591"/>
                </a:lnSpc>
              </a:pPr>
            </a:p>
          </p:txBody>
        </p:sp>
      </p:grpSp>
      <p:sp>
        <p:nvSpPr>
          <p:cNvPr name="Freeform 11" id="11"/>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12" id="12"/>
          <p:cNvGrpSpPr/>
          <p:nvPr/>
        </p:nvGrpSpPr>
        <p:grpSpPr>
          <a:xfrm rot="0">
            <a:off x="1028700" y="7189531"/>
            <a:ext cx="3380381" cy="1189354"/>
            <a:chOff x="0" y="0"/>
            <a:chExt cx="890306" cy="313245"/>
          </a:xfrm>
        </p:grpSpPr>
        <p:sp>
          <p:nvSpPr>
            <p:cNvPr name="Freeform 13" id="13"/>
            <p:cNvSpPr/>
            <p:nvPr/>
          </p:nvSpPr>
          <p:spPr>
            <a:xfrm flipH="false" flipV="false" rot="0">
              <a:off x="0" y="0"/>
              <a:ext cx="890306" cy="313245"/>
            </a:xfrm>
            <a:custGeom>
              <a:avLst/>
              <a:gdLst/>
              <a:ahLst/>
              <a:cxnLst/>
              <a:rect r="r" b="b" t="t" l="l"/>
              <a:pathLst>
                <a:path h="313245" w="890306">
                  <a:moveTo>
                    <a:pt x="116803" y="0"/>
                  </a:moveTo>
                  <a:lnTo>
                    <a:pt x="773503" y="0"/>
                  </a:lnTo>
                  <a:cubicBezTo>
                    <a:pt x="838012" y="0"/>
                    <a:pt x="890306" y="52294"/>
                    <a:pt x="890306" y="116803"/>
                  </a:cubicBezTo>
                  <a:lnTo>
                    <a:pt x="890306" y="196443"/>
                  </a:lnTo>
                  <a:cubicBezTo>
                    <a:pt x="890306" y="260951"/>
                    <a:pt x="838012" y="313245"/>
                    <a:pt x="773503" y="313245"/>
                  </a:cubicBezTo>
                  <a:lnTo>
                    <a:pt x="116803" y="313245"/>
                  </a:lnTo>
                  <a:cubicBezTo>
                    <a:pt x="52294" y="313245"/>
                    <a:pt x="0" y="260951"/>
                    <a:pt x="0" y="196443"/>
                  </a:cubicBezTo>
                  <a:lnTo>
                    <a:pt x="0" y="116803"/>
                  </a:lnTo>
                  <a:cubicBezTo>
                    <a:pt x="0" y="52294"/>
                    <a:pt x="52294" y="0"/>
                    <a:pt x="116803" y="0"/>
                  </a:cubicBezTo>
                  <a:close/>
                </a:path>
              </a:pathLst>
            </a:custGeom>
            <a:solidFill>
              <a:srgbClr val="8FA4C1"/>
            </a:solidFill>
          </p:spPr>
        </p:sp>
        <p:sp>
          <p:nvSpPr>
            <p:cNvPr name="TextBox 14" id="14"/>
            <p:cNvSpPr txBox="true"/>
            <p:nvPr/>
          </p:nvSpPr>
          <p:spPr>
            <a:xfrm>
              <a:off x="0" y="-38100"/>
              <a:ext cx="890306" cy="351345"/>
            </a:xfrm>
            <a:prstGeom prst="rect">
              <a:avLst/>
            </a:prstGeom>
          </p:spPr>
          <p:txBody>
            <a:bodyPr anchor="ctr" rtlCol="false" tIns="50800" lIns="50800" bIns="50800" rIns="50800"/>
            <a:lstStyle/>
            <a:p>
              <a:pPr algn="ctr">
                <a:lnSpc>
                  <a:spcPts val="2591"/>
                </a:lnSpc>
              </a:pPr>
            </a:p>
          </p:txBody>
        </p:sp>
      </p:grpSp>
      <p:grpSp>
        <p:nvGrpSpPr>
          <p:cNvPr name="Group 15" id="15"/>
          <p:cNvGrpSpPr/>
          <p:nvPr/>
        </p:nvGrpSpPr>
        <p:grpSpPr>
          <a:xfrm rot="0">
            <a:off x="1181100" y="7341931"/>
            <a:ext cx="3075708" cy="776477"/>
            <a:chOff x="0" y="0"/>
            <a:chExt cx="810063" cy="204504"/>
          </a:xfrm>
        </p:grpSpPr>
        <p:sp>
          <p:nvSpPr>
            <p:cNvPr name="Freeform 16" id="16"/>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17" id="17"/>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18" id="18"/>
          <p:cNvGrpSpPr/>
          <p:nvPr/>
        </p:nvGrpSpPr>
        <p:grpSpPr>
          <a:xfrm rot="0">
            <a:off x="3539643" y="7439573"/>
            <a:ext cx="581194" cy="581194"/>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TextBox 21" id="21"/>
          <p:cNvSpPr txBox="true"/>
          <p:nvPr/>
        </p:nvSpPr>
        <p:spPr>
          <a:xfrm rot="0">
            <a:off x="1028700" y="2350038"/>
            <a:ext cx="3727161" cy="1526238"/>
          </a:xfrm>
          <a:prstGeom prst="rect">
            <a:avLst/>
          </a:prstGeom>
        </p:spPr>
        <p:txBody>
          <a:bodyPr anchor="t" rtlCol="false" tIns="0" lIns="0" bIns="0" rIns="0">
            <a:spAutoFit/>
          </a:bodyPr>
          <a:lstStyle/>
          <a:p>
            <a:pPr algn="just">
              <a:lnSpc>
                <a:spcPts val="6176"/>
              </a:lnSpc>
              <a:spcBef>
                <a:spcPct val="0"/>
              </a:spcBef>
            </a:pPr>
            <a:r>
              <a:rPr lang="en-US" sz="4411" spc="-255">
                <a:solidFill>
                  <a:srgbClr val="101B40"/>
                </a:solidFill>
                <a:latin typeface="Montserrat"/>
                <a:ea typeface="Montserrat"/>
                <a:cs typeface="Montserrat"/>
                <a:sym typeface="Montserrat"/>
              </a:rPr>
              <a:t>Sp</a:t>
            </a:r>
            <a:r>
              <a:rPr lang="en-US" sz="4411" spc="-255">
                <a:solidFill>
                  <a:srgbClr val="101B40"/>
                </a:solidFill>
                <a:latin typeface="Montserrat"/>
                <a:ea typeface="Montserrat"/>
                <a:cs typeface="Montserrat"/>
                <a:sym typeface="Montserrat"/>
              </a:rPr>
              <a:t>eakSmart + CalmCore AI</a:t>
            </a:r>
          </a:p>
        </p:txBody>
      </p:sp>
      <p:sp>
        <p:nvSpPr>
          <p:cNvPr name="TextBox 22" id="22"/>
          <p:cNvSpPr txBox="true"/>
          <p:nvPr/>
        </p:nvSpPr>
        <p:spPr>
          <a:xfrm rot="0">
            <a:off x="926104" y="4134004"/>
            <a:ext cx="6339099" cy="2988298"/>
          </a:xfrm>
          <a:prstGeom prst="rect">
            <a:avLst/>
          </a:prstGeom>
        </p:spPr>
        <p:txBody>
          <a:bodyPr anchor="t" rtlCol="false" tIns="0" lIns="0" bIns="0" rIns="0">
            <a:spAutoFit/>
          </a:bodyPr>
          <a:lstStyle/>
          <a:p>
            <a:pPr algn="just">
              <a:lnSpc>
                <a:spcPts val="5789"/>
              </a:lnSpc>
            </a:pPr>
            <a:r>
              <a:rPr lang="en-US" b="true" sz="6433" spc="-373">
                <a:solidFill>
                  <a:srgbClr val="101B40"/>
                </a:solidFill>
                <a:latin typeface="Montserrat Bold"/>
                <a:ea typeface="Montserrat Bold"/>
                <a:cs typeface="Montserrat Bold"/>
                <a:sym typeface="Montserrat Bold"/>
              </a:rPr>
              <a:t>Real-Time Coach for Public Speaking and Interviews</a:t>
            </a:r>
          </a:p>
        </p:txBody>
      </p:sp>
      <p:sp>
        <p:nvSpPr>
          <p:cNvPr name="Freeform 23" id="23"/>
          <p:cNvSpPr/>
          <p:nvPr/>
        </p:nvSpPr>
        <p:spPr>
          <a:xfrm flipH="false" flipV="false" rot="0">
            <a:off x="11126616" y="2010345"/>
            <a:ext cx="2770529" cy="2770529"/>
          </a:xfrm>
          <a:custGeom>
            <a:avLst/>
            <a:gdLst/>
            <a:ahLst/>
            <a:cxnLst/>
            <a:rect r="r" b="b" t="t" l="l"/>
            <a:pathLst>
              <a:path h="2770529" w="2770529">
                <a:moveTo>
                  <a:pt x="0" y="0"/>
                </a:moveTo>
                <a:lnTo>
                  <a:pt x="2770529" y="0"/>
                </a:lnTo>
                <a:lnTo>
                  <a:pt x="2770529" y="2770529"/>
                </a:lnTo>
                <a:lnTo>
                  <a:pt x="0" y="277052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24" id="24"/>
          <p:cNvSpPr/>
          <p:nvPr/>
        </p:nvSpPr>
        <p:spPr>
          <a:xfrm flipH="false" flipV="false" rot="0">
            <a:off x="7690107" y="1121175"/>
            <a:ext cx="4574117" cy="9480035"/>
          </a:xfrm>
          <a:custGeom>
            <a:avLst/>
            <a:gdLst/>
            <a:ahLst/>
            <a:cxnLst/>
            <a:rect r="r" b="b" t="t" l="l"/>
            <a:pathLst>
              <a:path h="9480035" w="4574117">
                <a:moveTo>
                  <a:pt x="0" y="0"/>
                </a:moveTo>
                <a:lnTo>
                  <a:pt x="4574117" y="0"/>
                </a:lnTo>
                <a:lnTo>
                  <a:pt x="4574117" y="9480035"/>
                </a:lnTo>
                <a:lnTo>
                  <a:pt x="0" y="9480035"/>
                </a:lnTo>
                <a:lnTo>
                  <a:pt x="0" y="0"/>
                </a:lnTo>
                <a:close/>
              </a:path>
            </a:pathLst>
          </a:custGeom>
          <a:blipFill>
            <a:blip r:embed="rId6"/>
            <a:stretch>
              <a:fillRect l="0" t="0" r="0" b="0"/>
            </a:stretch>
          </a:blipFill>
        </p:spPr>
      </p:sp>
      <p:sp>
        <p:nvSpPr>
          <p:cNvPr name="TextBox 25" id="25"/>
          <p:cNvSpPr txBox="true"/>
          <p:nvPr/>
        </p:nvSpPr>
        <p:spPr>
          <a:xfrm rot="0">
            <a:off x="4441856" y="729745"/>
            <a:ext cx="1662550" cy="314925"/>
          </a:xfrm>
          <a:prstGeom prst="rect">
            <a:avLst/>
          </a:prstGeom>
        </p:spPr>
        <p:txBody>
          <a:bodyPr anchor="t" rtlCol="false" tIns="0" lIns="0" bIns="0" rIns="0">
            <a:spAutoFit/>
          </a:bodyPr>
          <a:lstStyle/>
          <a:p>
            <a:pPr algn="ctr" marL="0" indent="0" lvl="0">
              <a:lnSpc>
                <a:spcPts val="2591"/>
              </a:lnSpc>
              <a:spcBef>
                <a:spcPct val="0"/>
              </a:spcBef>
            </a:pPr>
            <a:r>
              <a:rPr lang="en-US" b="true" sz="1851" spc="3">
                <a:solidFill>
                  <a:srgbClr val="F1F1F1"/>
                </a:solidFill>
                <a:latin typeface="Montserrat Bold"/>
                <a:ea typeface="Montserrat Bold"/>
                <a:cs typeface="Montserrat Bold"/>
                <a:sym typeface="Montserrat Bold"/>
              </a:rPr>
              <a:t>HOME</a:t>
            </a:r>
          </a:p>
        </p:txBody>
      </p:sp>
      <p:sp>
        <p:nvSpPr>
          <p:cNvPr name="TextBox 26" id="26"/>
          <p:cNvSpPr txBox="true"/>
          <p:nvPr/>
        </p:nvSpPr>
        <p:spPr>
          <a:xfrm rot="0">
            <a:off x="6829803" y="731958"/>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27" id="27"/>
          <p:cNvSpPr txBox="true"/>
          <p:nvPr/>
        </p:nvSpPr>
        <p:spPr>
          <a:xfrm rot="0">
            <a:off x="9537426" y="731958"/>
            <a:ext cx="158919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CONTENT</a:t>
            </a:r>
          </a:p>
        </p:txBody>
      </p:sp>
      <p:sp>
        <p:nvSpPr>
          <p:cNvPr name="TextBox 28" id="28"/>
          <p:cNvSpPr txBox="true"/>
          <p:nvPr/>
        </p:nvSpPr>
        <p:spPr>
          <a:xfrm rot="0">
            <a:off x="11594836" y="729745"/>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name="TextBox 29" id="29"/>
          <p:cNvSpPr txBox="true"/>
          <p:nvPr/>
        </p:nvSpPr>
        <p:spPr>
          <a:xfrm rot="0">
            <a:off x="804572" y="627964"/>
            <a:ext cx="1888114" cy="562057"/>
          </a:xfrm>
          <a:prstGeom prst="rect">
            <a:avLst/>
          </a:prstGeom>
        </p:spPr>
        <p:txBody>
          <a:bodyPr anchor="t" rtlCol="false" tIns="0" lIns="0" bIns="0" rIns="0">
            <a:spAutoFit/>
          </a:bodyPr>
          <a:lstStyle/>
          <a:p>
            <a:pPr algn="l" marL="0" indent="0" lvl="0">
              <a:lnSpc>
                <a:spcPts val="2235"/>
              </a:lnSpc>
            </a:pPr>
            <a:r>
              <a:rPr lang="en-US" b="true" sz="2051" spc="4">
                <a:solidFill>
                  <a:srgbClr val="101B40"/>
                </a:solidFill>
                <a:latin typeface="Montserrat Bold"/>
                <a:ea typeface="Montserrat Bold"/>
                <a:cs typeface="Montserrat Bold"/>
                <a:sym typeface="Montserrat Bold"/>
              </a:rPr>
              <a:t>THINK </a:t>
            </a:r>
            <a:r>
              <a:rPr lang="en-US" sz="2051" spc="4">
                <a:solidFill>
                  <a:srgbClr val="101B40"/>
                </a:solidFill>
                <a:latin typeface="Montserrat"/>
                <a:ea typeface="Montserrat"/>
                <a:cs typeface="Montserrat"/>
                <a:sym typeface="Montserrat"/>
              </a:rPr>
              <a:t>UNLIMITED.</a:t>
            </a:r>
          </a:p>
        </p:txBody>
      </p:sp>
      <p:sp>
        <p:nvSpPr>
          <p:cNvPr name="TextBox 30" id="30"/>
          <p:cNvSpPr txBox="true"/>
          <p:nvPr/>
        </p:nvSpPr>
        <p:spPr>
          <a:xfrm rot="0">
            <a:off x="1445357" y="7551280"/>
            <a:ext cx="2037135" cy="395879"/>
          </a:xfrm>
          <a:prstGeom prst="rect">
            <a:avLst/>
          </a:prstGeom>
        </p:spPr>
        <p:txBody>
          <a:bodyPr anchor="t" rtlCol="false" tIns="0" lIns="0" bIns="0" rIns="0">
            <a:spAutoFit/>
          </a:bodyPr>
          <a:lstStyle/>
          <a:p>
            <a:pPr algn="ctr">
              <a:lnSpc>
                <a:spcPts val="3079"/>
              </a:lnSpc>
            </a:pPr>
            <a:r>
              <a:rPr lang="en-US" b="true" sz="2851" spc="-202">
                <a:solidFill>
                  <a:srgbClr val="8FA4C1"/>
                </a:solidFill>
                <a:latin typeface="Montserrat Bold"/>
                <a:ea typeface="Montserrat Bold"/>
                <a:cs typeface="Montserrat Bold"/>
                <a:sym typeface="Montserrat Bold"/>
              </a:rPr>
              <a:t>Next Slide</a:t>
            </a:r>
          </a:p>
        </p:txBody>
      </p:sp>
      <p:sp>
        <p:nvSpPr>
          <p:cNvPr name="TextBox 31" id="31"/>
          <p:cNvSpPr txBox="true"/>
          <p:nvPr/>
        </p:nvSpPr>
        <p:spPr>
          <a:xfrm rot="0">
            <a:off x="10498499" y="7640193"/>
            <a:ext cx="5541057" cy="970407"/>
          </a:xfrm>
          <a:prstGeom prst="rect">
            <a:avLst/>
          </a:prstGeom>
        </p:spPr>
        <p:txBody>
          <a:bodyPr anchor="t" rtlCol="false" tIns="0" lIns="0" bIns="0" rIns="0">
            <a:spAutoFit/>
          </a:bodyPr>
          <a:lstStyle/>
          <a:p>
            <a:pPr algn="just">
              <a:lnSpc>
                <a:spcPts val="2604"/>
              </a:lnSpc>
            </a:pPr>
            <a:r>
              <a:rPr lang="en-US" sz="2100" spc="-134">
                <a:solidFill>
                  <a:srgbClr val="000000"/>
                </a:solidFill>
                <a:latin typeface="Montserrat"/>
                <a:ea typeface="Montserrat"/>
                <a:cs typeface="Montserrat"/>
                <a:sym typeface="Montserrat"/>
              </a:rPr>
              <a:t>"W</a:t>
            </a:r>
            <a:r>
              <a:rPr lang="en-US" sz="2100" spc="-134">
                <a:solidFill>
                  <a:srgbClr val="000000"/>
                </a:solidFill>
                <a:latin typeface="Montserrat"/>
                <a:ea typeface="Montserrat"/>
                <a:cs typeface="Montserrat"/>
                <a:sym typeface="Montserrat"/>
              </a:rPr>
              <a:t>e solve the problem of public speaking anxiety by providing real-time, AI-powered feedback on voice and tone. ”</a:t>
            </a:r>
          </a:p>
        </p:txBody>
      </p:sp>
      <p:sp>
        <p:nvSpPr>
          <p:cNvPr name="TextBox 32" id="32"/>
          <p:cNvSpPr txBox="true"/>
          <p:nvPr/>
        </p:nvSpPr>
        <p:spPr>
          <a:xfrm rot="0">
            <a:off x="14010644" y="3113157"/>
            <a:ext cx="4277356" cy="2881596"/>
          </a:xfrm>
          <a:prstGeom prst="rect">
            <a:avLst/>
          </a:prstGeom>
        </p:spPr>
        <p:txBody>
          <a:bodyPr anchor="t" rtlCol="false" tIns="0" lIns="0" bIns="0" rIns="0">
            <a:spAutoFit/>
          </a:bodyPr>
          <a:lstStyle/>
          <a:p>
            <a:pPr algn="ctr">
              <a:lnSpc>
                <a:spcPts val="2871"/>
              </a:lnSpc>
            </a:pPr>
            <a:r>
              <a:rPr lang="en-US" sz="2051" spc="4">
                <a:solidFill>
                  <a:srgbClr val="000000"/>
                </a:solidFill>
                <a:latin typeface="Montserrat"/>
                <a:ea typeface="Montserrat"/>
                <a:cs typeface="Montserrat"/>
                <a:sym typeface="Montserrat"/>
              </a:rPr>
              <a:t>JAHNVI PANDEY (24BCE10794)</a:t>
            </a:r>
          </a:p>
          <a:p>
            <a:pPr algn="ctr">
              <a:lnSpc>
                <a:spcPts val="2871"/>
              </a:lnSpc>
            </a:pPr>
            <a:r>
              <a:rPr lang="en-US" sz="2051" spc="4">
                <a:solidFill>
                  <a:srgbClr val="000000"/>
                </a:solidFill>
                <a:latin typeface="Montserrat"/>
                <a:ea typeface="Montserrat"/>
                <a:cs typeface="Montserrat"/>
                <a:sym typeface="Montserrat"/>
              </a:rPr>
              <a:t>Raunak Kumar Modi (24BCE10279)</a:t>
            </a:r>
          </a:p>
          <a:p>
            <a:pPr algn="ctr">
              <a:lnSpc>
                <a:spcPts val="2871"/>
              </a:lnSpc>
            </a:pPr>
            <a:r>
              <a:rPr lang="en-US" sz="2051" spc="4">
                <a:solidFill>
                  <a:srgbClr val="000000"/>
                </a:solidFill>
                <a:latin typeface="Montserrat"/>
                <a:ea typeface="Montserrat"/>
                <a:cs typeface="Montserrat"/>
                <a:sym typeface="Montserrat"/>
              </a:rPr>
              <a:t>Rishi Singh Shandilya (24BCE11522)</a:t>
            </a:r>
          </a:p>
          <a:p>
            <a:pPr algn="ctr">
              <a:lnSpc>
                <a:spcPts val="2871"/>
              </a:lnSpc>
            </a:pPr>
            <a:r>
              <a:rPr lang="en-US" sz="2051" spc="4">
                <a:solidFill>
                  <a:srgbClr val="000000"/>
                </a:solidFill>
                <a:latin typeface="Montserrat"/>
                <a:ea typeface="Montserrat"/>
                <a:cs typeface="Montserrat"/>
                <a:sym typeface="Montserrat"/>
              </a:rPr>
              <a:t>Unnati Lohana (24BCE11335)</a:t>
            </a:r>
          </a:p>
          <a:p>
            <a:pPr algn="ctr">
              <a:lnSpc>
                <a:spcPts val="2871"/>
              </a:lnSpc>
            </a:pPr>
            <a:r>
              <a:rPr lang="en-US" sz="2051" spc="4">
                <a:solidFill>
                  <a:srgbClr val="000000"/>
                </a:solidFill>
                <a:latin typeface="Montserrat"/>
                <a:ea typeface="Montserrat"/>
                <a:cs typeface="Montserrat"/>
                <a:sym typeface="Montserrat"/>
              </a:rPr>
              <a:t>Vedant Singh (24BCE10073)</a:t>
            </a:r>
          </a:p>
          <a:p>
            <a:pPr algn="ctr">
              <a:lnSpc>
                <a:spcPts val="2871"/>
              </a:lnSpc>
              <a:spcBef>
                <a:spcPct val="0"/>
              </a:spcBef>
            </a:pPr>
          </a:p>
        </p:txBody>
      </p:sp>
      <p:sp>
        <p:nvSpPr>
          <p:cNvPr name="TextBox 33" id="33"/>
          <p:cNvSpPr txBox="true"/>
          <p:nvPr/>
        </p:nvSpPr>
        <p:spPr>
          <a:xfrm rot="0">
            <a:off x="14089751" y="2511963"/>
            <a:ext cx="6339099" cy="359402"/>
          </a:xfrm>
          <a:prstGeom prst="rect">
            <a:avLst/>
          </a:prstGeom>
        </p:spPr>
        <p:txBody>
          <a:bodyPr anchor="t" rtlCol="false" tIns="0" lIns="0" bIns="0" rIns="0">
            <a:spAutoFit/>
          </a:bodyPr>
          <a:lstStyle/>
          <a:p>
            <a:pPr algn="just">
              <a:lnSpc>
                <a:spcPts val="2639"/>
              </a:lnSpc>
            </a:pPr>
            <a:r>
              <a:rPr lang="en-US" b="true" sz="2933" spc="-170">
                <a:solidFill>
                  <a:srgbClr val="101B40"/>
                </a:solidFill>
                <a:latin typeface="Montserrat Bold"/>
                <a:ea typeface="Montserrat Bold"/>
                <a:cs typeface="Montserrat Bold"/>
                <a:sym typeface="Montserrat Bold"/>
              </a:rPr>
              <a:t>Team Members</a:t>
            </a:r>
          </a:p>
        </p:txBody>
      </p:sp>
      <p:sp>
        <p:nvSpPr>
          <p:cNvPr name="TextBox 34" id="34"/>
          <p:cNvSpPr txBox="true"/>
          <p:nvPr/>
        </p:nvSpPr>
        <p:spPr>
          <a:xfrm rot="0">
            <a:off x="1028700" y="1752512"/>
            <a:ext cx="6339099" cy="359402"/>
          </a:xfrm>
          <a:prstGeom prst="rect">
            <a:avLst/>
          </a:prstGeom>
        </p:spPr>
        <p:txBody>
          <a:bodyPr anchor="t" rtlCol="false" tIns="0" lIns="0" bIns="0" rIns="0">
            <a:spAutoFit/>
          </a:bodyPr>
          <a:lstStyle/>
          <a:p>
            <a:pPr algn="just">
              <a:lnSpc>
                <a:spcPts val="2639"/>
              </a:lnSpc>
            </a:pPr>
            <a:r>
              <a:rPr lang="en-US" b="true" sz="2933" spc="-170">
                <a:solidFill>
                  <a:srgbClr val="101B40"/>
                </a:solidFill>
                <a:latin typeface="Montserrat Bold"/>
                <a:ea typeface="Montserrat Bold"/>
                <a:cs typeface="Montserrat Bold"/>
                <a:sym typeface="Montserrat Bold"/>
              </a:rPr>
              <a:t>Group Number : 256  </a:t>
            </a:r>
          </a:p>
        </p:txBody>
      </p:sp>
      <p:sp>
        <p:nvSpPr>
          <p:cNvPr name="TextBox 35" id="35"/>
          <p:cNvSpPr txBox="true"/>
          <p:nvPr/>
        </p:nvSpPr>
        <p:spPr>
          <a:xfrm rot="0">
            <a:off x="0" y="9559985"/>
            <a:ext cx="6339099" cy="359402"/>
          </a:xfrm>
          <a:prstGeom prst="rect">
            <a:avLst/>
          </a:prstGeom>
        </p:spPr>
        <p:txBody>
          <a:bodyPr anchor="t" rtlCol="false" tIns="0" lIns="0" bIns="0" rIns="0">
            <a:spAutoFit/>
          </a:bodyPr>
          <a:lstStyle/>
          <a:p>
            <a:pPr algn="just">
              <a:lnSpc>
                <a:spcPts val="2639"/>
              </a:lnSpc>
            </a:pPr>
            <a:r>
              <a:rPr lang="en-US" b="true" sz="2933" spc="-170">
                <a:solidFill>
                  <a:srgbClr val="101B40"/>
                </a:solidFill>
                <a:latin typeface="Montserrat Bold"/>
                <a:ea typeface="Montserrat Bold"/>
                <a:cs typeface="Montserrat Bold"/>
                <a:sym typeface="Montserrat Bold"/>
              </a:rPr>
              <a:t>Name of the Supervisor : </a:t>
            </a:r>
          </a:p>
        </p:txBody>
      </p:sp>
      <p:sp>
        <p:nvSpPr>
          <p:cNvPr name="TextBox 36" id="36"/>
          <p:cNvSpPr txBox="true"/>
          <p:nvPr/>
        </p:nvSpPr>
        <p:spPr>
          <a:xfrm rot="0">
            <a:off x="4364629" y="9426635"/>
            <a:ext cx="3281027" cy="1135981"/>
          </a:xfrm>
          <a:prstGeom prst="rect">
            <a:avLst/>
          </a:prstGeom>
        </p:spPr>
        <p:txBody>
          <a:bodyPr anchor="t" rtlCol="false" tIns="0" lIns="0" bIns="0" rIns="0">
            <a:spAutoFit/>
          </a:bodyPr>
          <a:lstStyle/>
          <a:p>
            <a:pPr algn="ctr">
              <a:lnSpc>
                <a:spcPts val="3011"/>
              </a:lnSpc>
            </a:pPr>
            <a:r>
              <a:rPr lang="en-US" b="true" sz="2151" spc="4">
                <a:solidFill>
                  <a:srgbClr val="000000"/>
                </a:solidFill>
                <a:latin typeface="Montserrat Bold"/>
                <a:ea typeface="Montserrat Bold"/>
                <a:cs typeface="Montserrat Bold"/>
                <a:sym typeface="Montserrat Bold"/>
              </a:rPr>
              <a:t>DR. MOHAMMAD ISHRAT</a:t>
            </a:r>
          </a:p>
          <a:p>
            <a:pPr algn="ctr">
              <a:lnSpc>
                <a:spcPts val="3011"/>
              </a:lnSpc>
              <a:spcBef>
                <a:spcPct val="0"/>
              </a:spcBef>
            </a:pPr>
          </a:p>
        </p:txBody>
      </p:sp>
      <p:sp>
        <p:nvSpPr>
          <p:cNvPr name="TextBox 37" id="37"/>
          <p:cNvSpPr txBox="true"/>
          <p:nvPr/>
        </p:nvSpPr>
        <p:spPr>
          <a:xfrm rot="0">
            <a:off x="1893303" y="2111313"/>
            <a:ext cx="158919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PRESENTS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350265" y="341540"/>
            <a:ext cx="17587469" cy="9603920"/>
            <a:chOff x="0" y="0"/>
            <a:chExt cx="4632091" cy="2529427"/>
          </a:xfrm>
        </p:grpSpPr>
        <p:sp>
          <p:nvSpPr>
            <p:cNvPr name="Freeform 3" id="3"/>
            <p:cNvSpPr/>
            <p:nvPr/>
          </p:nvSpPr>
          <p:spPr>
            <a:xfrm flipH="false" flipV="false" rot="0">
              <a:off x="0" y="0"/>
              <a:ext cx="4632091" cy="2529427"/>
            </a:xfrm>
            <a:custGeom>
              <a:avLst/>
              <a:gdLst/>
              <a:ahLst/>
              <a:cxnLst/>
              <a:rect r="r" b="b" t="t" l="l"/>
              <a:pathLst>
                <a:path h="2529427" w="4632091">
                  <a:moveTo>
                    <a:pt x="22450" y="0"/>
                  </a:moveTo>
                  <a:lnTo>
                    <a:pt x="4609641" y="0"/>
                  </a:lnTo>
                  <a:cubicBezTo>
                    <a:pt x="4615595" y="0"/>
                    <a:pt x="4621305" y="2365"/>
                    <a:pt x="4625515" y="6575"/>
                  </a:cubicBezTo>
                  <a:cubicBezTo>
                    <a:pt x="4629725" y="10786"/>
                    <a:pt x="4632091" y="16496"/>
                    <a:pt x="4632091" y="22450"/>
                  </a:cubicBezTo>
                  <a:lnTo>
                    <a:pt x="4632091" y="2506977"/>
                  </a:lnTo>
                  <a:cubicBezTo>
                    <a:pt x="4632091" y="2519376"/>
                    <a:pt x="4622039" y="2529427"/>
                    <a:pt x="4609641" y="2529427"/>
                  </a:cubicBezTo>
                  <a:lnTo>
                    <a:pt x="22450" y="2529427"/>
                  </a:lnTo>
                  <a:cubicBezTo>
                    <a:pt x="10051" y="2529427"/>
                    <a:pt x="0" y="2519376"/>
                    <a:pt x="0" y="2506977"/>
                  </a:cubicBezTo>
                  <a:lnTo>
                    <a:pt x="0" y="22450"/>
                  </a:lnTo>
                  <a:cubicBezTo>
                    <a:pt x="0" y="10051"/>
                    <a:pt x="10051" y="0"/>
                    <a:pt x="22450" y="0"/>
                  </a:cubicBezTo>
                  <a:close/>
                </a:path>
              </a:pathLst>
            </a:custGeom>
            <a:solidFill>
              <a:srgbClr val="DCE2EB"/>
            </a:solidFill>
          </p:spPr>
        </p:sp>
        <p:sp>
          <p:nvSpPr>
            <p:cNvPr name="TextBox 4" id="4"/>
            <p:cNvSpPr txBox="true"/>
            <p:nvPr/>
          </p:nvSpPr>
          <p:spPr>
            <a:xfrm>
              <a:off x="0" y="-38100"/>
              <a:ext cx="4632091" cy="2567527"/>
            </a:xfrm>
            <a:prstGeom prst="rect">
              <a:avLst/>
            </a:prstGeom>
          </p:spPr>
          <p:txBody>
            <a:bodyPr anchor="ctr" rtlCol="false" tIns="50800" lIns="50800" bIns="50800" rIns="50800"/>
            <a:lstStyle/>
            <a:p>
              <a:pPr algn="ctr">
                <a:lnSpc>
                  <a:spcPts val="2591"/>
                </a:lnSpc>
              </a:pPr>
            </a:p>
          </p:txBody>
        </p:sp>
      </p:grpSp>
      <p:grpSp>
        <p:nvGrpSpPr>
          <p:cNvPr name="Group 5" id="5"/>
          <p:cNvGrpSpPr/>
          <p:nvPr/>
        </p:nvGrpSpPr>
        <p:grpSpPr>
          <a:xfrm rot="0">
            <a:off x="4409081" y="762000"/>
            <a:ext cx="9469839" cy="814592"/>
            <a:chOff x="0" y="0"/>
            <a:chExt cx="2494114" cy="214543"/>
          </a:xfrm>
        </p:grpSpPr>
        <p:sp>
          <p:nvSpPr>
            <p:cNvPr name="Freeform 6" id="6"/>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7" id="7"/>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8" id="8"/>
          <p:cNvGrpSpPr/>
          <p:nvPr/>
        </p:nvGrpSpPr>
        <p:grpSpPr>
          <a:xfrm rot="0">
            <a:off x="6968841" y="847618"/>
            <a:ext cx="1665830" cy="588932"/>
            <a:chOff x="0" y="0"/>
            <a:chExt cx="438737" cy="155110"/>
          </a:xfrm>
        </p:grpSpPr>
        <p:sp>
          <p:nvSpPr>
            <p:cNvPr name="Freeform 9" id="9"/>
            <p:cNvSpPr/>
            <p:nvPr/>
          </p:nvSpPr>
          <p:spPr>
            <a:xfrm flipH="false" flipV="false" rot="0">
              <a:off x="0" y="0"/>
              <a:ext cx="438737" cy="155110"/>
            </a:xfrm>
            <a:custGeom>
              <a:avLst/>
              <a:gdLst/>
              <a:ahLst/>
              <a:cxnLst/>
              <a:rect r="r" b="b" t="t" l="l"/>
              <a:pathLst>
                <a:path h="155110" w="438737">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name="TextBox 10" id="10"/>
            <p:cNvSpPr txBox="true"/>
            <p:nvPr/>
          </p:nvSpPr>
          <p:spPr>
            <a:xfrm>
              <a:off x="0" y="-38100"/>
              <a:ext cx="438737" cy="193210"/>
            </a:xfrm>
            <a:prstGeom prst="rect">
              <a:avLst/>
            </a:prstGeom>
          </p:spPr>
          <p:txBody>
            <a:bodyPr anchor="ctr" rtlCol="false" tIns="50800" lIns="50800" bIns="50800" rIns="50800"/>
            <a:lstStyle/>
            <a:p>
              <a:pPr algn="ctr">
                <a:lnSpc>
                  <a:spcPts val="2871"/>
                </a:lnSpc>
              </a:pPr>
            </a:p>
          </p:txBody>
        </p:sp>
      </p:grpSp>
      <p:sp>
        <p:nvSpPr>
          <p:cNvPr name="Freeform 11" id="11"/>
          <p:cNvSpPr/>
          <p:nvPr/>
        </p:nvSpPr>
        <p:spPr>
          <a:xfrm flipH="false" flipV="false" rot="0">
            <a:off x="16736419" y="924288"/>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12" id="12"/>
          <p:cNvGrpSpPr/>
          <p:nvPr/>
        </p:nvGrpSpPr>
        <p:grpSpPr>
          <a:xfrm rot="0">
            <a:off x="16465001" y="8346801"/>
            <a:ext cx="1822999" cy="182299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15" id="15"/>
          <p:cNvGrpSpPr/>
          <p:nvPr/>
        </p:nvGrpSpPr>
        <p:grpSpPr>
          <a:xfrm rot="0">
            <a:off x="17035435" y="8917235"/>
            <a:ext cx="682130" cy="68213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18" id="18"/>
          <p:cNvGrpSpPr/>
          <p:nvPr/>
        </p:nvGrpSpPr>
        <p:grpSpPr>
          <a:xfrm rot="0">
            <a:off x="1230046" y="2421605"/>
            <a:ext cx="5879177" cy="3912159"/>
            <a:chOff x="0" y="0"/>
            <a:chExt cx="910838" cy="606096"/>
          </a:xfrm>
        </p:grpSpPr>
        <p:sp>
          <p:nvSpPr>
            <p:cNvPr name="Freeform 19" id="19"/>
            <p:cNvSpPr/>
            <p:nvPr/>
          </p:nvSpPr>
          <p:spPr>
            <a:xfrm flipH="false" flipV="false" rot="0">
              <a:off x="0" y="0"/>
              <a:ext cx="910838" cy="606096"/>
            </a:xfrm>
            <a:custGeom>
              <a:avLst/>
              <a:gdLst/>
              <a:ahLst/>
              <a:cxnLst/>
              <a:rect r="r" b="b" t="t" l="l"/>
              <a:pathLst>
                <a:path h="606096" w="910838">
                  <a:moveTo>
                    <a:pt x="42139" y="0"/>
                  </a:moveTo>
                  <a:lnTo>
                    <a:pt x="868699" y="0"/>
                  </a:lnTo>
                  <a:cubicBezTo>
                    <a:pt x="891972" y="0"/>
                    <a:pt x="910838" y="18866"/>
                    <a:pt x="910838" y="42139"/>
                  </a:cubicBezTo>
                  <a:lnTo>
                    <a:pt x="910838" y="563957"/>
                  </a:lnTo>
                  <a:cubicBezTo>
                    <a:pt x="910838" y="587230"/>
                    <a:pt x="891972" y="606096"/>
                    <a:pt x="868699" y="606096"/>
                  </a:cubicBezTo>
                  <a:lnTo>
                    <a:pt x="42139" y="606096"/>
                  </a:lnTo>
                  <a:cubicBezTo>
                    <a:pt x="18866" y="606096"/>
                    <a:pt x="0" y="587230"/>
                    <a:pt x="0" y="563957"/>
                  </a:cubicBezTo>
                  <a:lnTo>
                    <a:pt x="0" y="42139"/>
                  </a:lnTo>
                  <a:cubicBezTo>
                    <a:pt x="0" y="18866"/>
                    <a:pt x="18866" y="0"/>
                    <a:pt x="42139" y="0"/>
                  </a:cubicBezTo>
                  <a:close/>
                </a:path>
              </a:pathLst>
            </a:custGeom>
            <a:blipFill>
              <a:blip r:embed="rId4"/>
              <a:stretch>
                <a:fillRect l="-9149" t="0" r="-9149" b="0"/>
              </a:stretch>
            </a:blipFill>
          </p:spPr>
        </p:sp>
      </p:grpSp>
      <p:grpSp>
        <p:nvGrpSpPr>
          <p:cNvPr name="Group 20" id="20"/>
          <p:cNvGrpSpPr/>
          <p:nvPr/>
        </p:nvGrpSpPr>
        <p:grpSpPr>
          <a:xfrm rot="0">
            <a:off x="1748630" y="6924666"/>
            <a:ext cx="3380381" cy="2409834"/>
            <a:chOff x="0" y="0"/>
            <a:chExt cx="890306" cy="634689"/>
          </a:xfrm>
        </p:grpSpPr>
        <p:sp>
          <p:nvSpPr>
            <p:cNvPr name="Freeform 21" id="21"/>
            <p:cNvSpPr/>
            <p:nvPr/>
          </p:nvSpPr>
          <p:spPr>
            <a:xfrm flipH="false" flipV="false" rot="0">
              <a:off x="0" y="0"/>
              <a:ext cx="890306" cy="634689"/>
            </a:xfrm>
            <a:custGeom>
              <a:avLst/>
              <a:gdLst/>
              <a:ahLst/>
              <a:cxnLst/>
              <a:rect r="r" b="b" t="t" l="l"/>
              <a:pathLst>
                <a:path h="634689" w="890306">
                  <a:moveTo>
                    <a:pt x="116803" y="0"/>
                  </a:moveTo>
                  <a:lnTo>
                    <a:pt x="773503" y="0"/>
                  </a:lnTo>
                  <a:cubicBezTo>
                    <a:pt x="838012" y="0"/>
                    <a:pt x="890306" y="52294"/>
                    <a:pt x="890306" y="116803"/>
                  </a:cubicBezTo>
                  <a:lnTo>
                    <a:pt x="890306" y="517886"/>
                  </a:lnTo>
                  <a:cubicBezTo>
                    <a:pt x="890306" y="582394"/>
                    <a:pt x="838012" y="634689"/>
                    <a:pt x="773503" y="634689"/>
                  </a:cubicBezTo>
                  <a:lnTo>
                    <a:pt x="116803" y="634689"/>
                  </a:lnTo>
                  <a:cubicBezTo>
                    <a:pt x="52294" y="634689"/>
                    <a:pt x="0" y="582394"/>
                    <a:pt x="0" y="517886"/>
                  </a:cubicBezTo>
                  <a:lnTo>
                    <a:pt x="0" y="116803"/>
                  </a:lnTo>
                  <a:cubicBezTo>
                    <a:pt x="0" y="52294"/>
                    <a:pt x="52294" y="0"/>
                    <a:pt x="116803" y="0"/>
                  </a:cubicBezTo>
                  <a:close/>
                </a:path>
              </a:pathLst>
            </a:custGeom>
            <a:solidFill>
              <a:srgbClr val="8FA4C1"/>
            </a:solidFill>
          </p:spPr>
        </p:sp>
        <p:sp>
          <p:nvSpPr>
            <p:cNvPr name="TextBox 22" id="22"/>
            <p:cNvSpPr txBox="true"/>
            <p:nvPr/>
          </p:nvSpPr>
          <p:spPr>
            <a:xfrm>
              <a:off x="0" y="-38100"/>
              <a:ext cx="890306" cy="672789"/>
            </a:xfrm>
            <a:prstGeom prst="rect">
              <a:avLst/>
            </a:prstGeom>
          </p:spPr>
          <p:txBody>
            <a:bodyPr anchor="ctr" rtlCol="false" tIns="50800" lIns="50800" bIns="50800" rIns="50800"/>
            <a:lstStyle/>
            <a:p>
              <a:pPr algn="ctr">
                <a:lnSpc>
                  <a:spcPts val="2591"/>
                </a:lnSpc>
              </a:pPr>
            </a:p>
          </p:txBody>
        </p:sp>
      </p:grpSp>
      <p:grpSp>
        <p:nvGrpSpPr>
          <p:cNvPr name="Group 23" id="23"/>
          <p:cNvGrpSpPr/>
          <p:nvPr/>
        </p:nvGrpSpPr>
        <p:grpSpPr>
          <a:xfrm rot="0">
            <a:off x="1901030" y="7077066"/>
            <a:ext cx="3075708" cy="776477"/>
            <a:chOff x="0" y="0"/>
            <a:chExt cx="810063" cy="204504"/>
          </a:xfrm>
        </p:grpSpPr>
        <p:sp>
          <p:nvSpPr>
            <p:cNvPr name="Freeform 24" id="24"/>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25" id="25"/>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26" id="26"/>
          <p:cNvGrpSpPr/>
          <p:nvPr/>
        </p:nvGrpSpPr>
        <p:grpSpPr>
          <a:xfrm rot="0">
            <a:off x="4259572" y="7174707"/>
            <a:ext cx="581194" cy="581194"/>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29" id="29"/>
          <p:cNvGrpSpPr/>
          <p:nvPr/>
        </p:nvGrpSpPr>
        <p:grpSpPr>
          <a:xfrm rot="0">
            <a:off x="7046695" y="6924666"/>
            <a:ext cx="3380381" cy="2409834"/>
            <a:chOff x="0" y="0"/>
            <a:chExt cx="890306" cy="634689"/>
          </a:xfrm>
        </p:grpSpPr>
        <p:sp>
          <p:nvSpPr>
            <p:cNvPr name="Freeform 30" id="30"/>
            <p:cNvSpPr/>
            <p:nvPr/>
          </p:nvSpPr>
          <p:spPr>
            <a:xfrm flipH="false" flipV="false" rot="0">
              <a:off x="0" y="0"/>
              <a:ext cx="890306" cy="634689"/>
            </a:xfrm>
            <a:custGeom>
              <a:avLst/>
              <a:gdLst/>
              <a:ahLst/>
              <a:cxnLst/>
              <a:rect r="r" b="b" t="t" l="l"/>
              <a:pathLst>
                <a:path h="634689" w="890306">
                  <a:moveTo>
                    <a:pt x="116803" y="0"/>
                  </a:moveTo>
                  <a:lnTo>
                    <a:pt x="773503" y="0"/>
                  </a:lnTo>
                  <a:cubicBezTo>
                    <a:pt x="838012" y="0"/>
                    <a:pt x="890306" y="52294"/>
                    <a:pt x="890306" y="116803"/>
                  </a:cubicBezTo>
                  <a:lnTo>
                    <a:pt x="890306" y="517886"/>
                  </a:lnTo>
                  <a:cubicBezTo>
                    <a:pt x="890306" y="582394"/>
                    <a:pt x="838012" y="634689"/>
                    <a:pt x="773503" y="634689"/>
                  </a:cubicBezTo>
                  <a:lnTo>
                    <a:pt x="116803" y="634689"/>
                  </a:lnTo>
                  <a:cubicBezTo>
                    <a:pt x="52294" y="634689"/>
                    <a:pt x="0" y="582394"/>
                    <a:pt x="0" y="517886"/>
                  </a:cubicBezTo>
                  <a:lnTo>
                    <a:pt x="0" y="116803"/>
                  </a:lnTo>
                  <a:cubicBezTo>
                    <a:pt x="0" y="52294"/>
                    <a:pt x="52294" y="0"/>
                    <a:pt x="116803" y="0"/>
                  </a:cubicBezTo>
                  <a:close/>
                </a:path>
              </a:pathLst>
            </a:custGeom>
            <a:solidFill>
              <a:srgbClr val="8FA4C1"/>
            </a:solidFill>
          </p:spPr>
        </p:sp>
        <p:sp>
          <p:nvSpPr>
            <p:cNvPr name="TextBox 31" id="31"/>
            <p:cNvSpPr txBox="true"/>
            <p:nvPr/>
          </p:nvSpPr>
          <p:spPr>
            <a:xfrm>
              <a:off x="0" y="-38100"/>
              <a:ext cx="890306" cy="672789"/>
            </a:xfrm>
            <a:prstGeom prst="rect">
              <a:avLst/>
            </a:prstGeom>
          </p:spPr>
          <p:txBody>
            <a:bodyPr anchor="ctr" rtlCol="false" tIns="50800" lIns="50800" bIns="50800" rIns="50800"/>
            <a:lstStyle/>
            <a:p>
              <a:pPr algn="ctr">
                <a:lnSpc>
                  <a:spcPts val="2591"/>
                </a:lnSpc>
              </a:pPr>
            </a:p>
          </p:txBody>
        </p:sp>
      </p:grpSp>
      <p:grpSp>
        <p:nvGrpSpPr>
          <p:cNvPr name="Group 32" id="32"/>
          <p:cNvGrpSpPr/>
          <p:nvPr/>
        </p:nvGrpSpPr>
        <p:grpSpPr>
          <a:xfrm rot="0">
            <a:off x="7199095" y="7077066"/>
            <a:ext cx="3075708" cy="776477"/>
            <a:chOff x="0" y="0"/>
            <a:chExt cx="810063" cy="204504"/>
          </a:xfrm>
        </p:grpSpPr>
        <p:sp>
          <p:nvSpPr>
            <p:cNvPr name="Freeform 33" id="33"/>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34" id="34"/>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35" id="35"/>
          <p:cNvGrpSpPr/>
          <p:nvPr/>
        </p:nvGrpSpPr>
        <p:grpSpPr>
          <a:xfrm rot="0">
            <a:off x="9557638" y="7174707"/>
            <a:ext cx="581194" cy="581194"/>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37" id="37"/>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38" id="38"/>
          <p:cNvGrpSpPr/>
          <p:nvPr/>
        </p:nvGrpSpPr>
        <p:grpSpPr>
          <a:xfrm rot="0">
            <a:off x="12344761" y="6924666"/>
            <a:ext cx="3380381" cy="2409834"/>
            <a:chOff x="0" y="0"/>
            <a:chExt cx="890306" cy="634689"/>
          </a:xfrm>
        </p:grpSpPr>
        <p:sp>
          <p:nvSpPr>
            <p:cNvPr name="Freeform 39" id="39"/>
            <p:cNvSpPr/>
            <p:nvPr/>
          </p:nvSpPr>
          <p:spPr>
            <a:xfrm flipH="false" flipV="false" rot="0">
              <a:off x="0" y="0"/>
              <a:ext cx="890306" cy="634689"/>
            </a:xfrm>
            <a:custGeom>
              <a:avLst/>
              <a:gdLst/>
              <a:ahLst/>
              <a:cxnLst/>
              <a:rect r="r" b="b" t="t" l="l"/>
              <a:pathLst>
                <a:path h="634689" w="890306">
                  <a:moveTo>
                    <a:pt x="116803" y="0"/>
                  </a:moveTo>
                  <a:lnTo>
                    <a:pt x="773503" y="0"/>
                  </a:lnTo>
                  <a:cubicBezTo>
                    <a:pt x="838012" y="0"/>
                    <a:pt x="890306" y="52294"/>
                    <a:pt x="890306" y="116803"/>
                  </a:cubicBezTo>
                  <a:lnTo>
                    <a:pt x="890306" y="517886"/>
                  </a:lnTo>
                  <a:cubicBezTo>
                    <a:pt x="890306" y="582394"/>
                    <a:pt x="838012" y="634689"/>
                    <a:pt x="773503" y="634689"/>
                  </a:cubicBezTo>
                  <a:lnTo>
                    <a:pt x="116803" y="634689"/>
                  </a:lnTo>
                  <a:cubicBezTo>
                    <a:pt x="52294" y="634689"/>
                    <a:pt x="0" y="582394"/>
                    <a:pt x="0" y="517886"/>
                  </a:cubicBezTo>
                  <a:lnTo>
                    <a:pt x="0" y="116803"/>
                  </a:lnTo>
                  <a:cubicBezTo>
                    <a:pt x="0" y="52294"/>
                    <a:pt x="52294" y="0"/>
                    <a:pt x="116803" y="0"/>
                  </a:cubicBezTo>
                  <a:close/>
                </a:path>
              </a:pathLst>
            </a:custGeom>
            <a:solidFill>
              <a:srgbClr val="8FA4C1"/>
            </a:solidFill>
          </p:spPr>
        </p:sp>
        <p:sp>
          <p:nvSpPr>
            <p:cNvPr name="TextBox 40" id="40"/>
            <p:cNvSpPr txBox="true"/>
            <p:nvPr/>
          </p:nvSpPr>
          <p:spPr>
            <a:xfrm>
              <a:off x="0" y="-38100"/>
              <a:ext cx="890306" cy="672789"/>
            </a:xfrm>
            <a:prstGeom prst="rect">
              <a:avLst/>
            </a:prstGeom>
          </p:spPr>
          <p:txBody>
            <a:bodyPr anchor="ctr" rtlCol="false" tIns="50800" lIns="50800" bIns="50800" rIns="50800"/>
            <a:lstStyle/>
            <a:p>
              <a:pPr algn="ctr">
                <a:lnSpc>
                  <a:spcPts val="2591"/>
                </a:lnSpc>
              </a:pPr>
            </a:p>
          </p:txBody>
        </p:sp>
      </p:grpSp>
      <p:grpSp>
        <p:nvGrpSpPr>
          <p:cNvPr name="Group 41" id="41"/>
          <p:cNvGrpSpPr/>
          <p:nvPr/>
        </p:nvGrpSpPr>
        <p:grpSpPr>
          <a:xfrm rot="0">
            <a:off x="12497161" y="7077066"/>
            <a:ext cx="3075708" cy="776477"/>
            <a:chOff x="0" y="0"/>
            <a:chExt cx="810063" cy="204504"/>
          </a:xfrm>
        </p:grpSpPr>
        <p:sp>
          <p:nvSpPr>
            <p:cNvPr name="Freeform 42" id="42"/>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43" id="43"/>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44" id="44"/>
          <p:cNvGrpSpPr/>
          <p:nvPr/>
        </p:nvGrpSpPr>
        <p:grpSpPr>
          <a:xfrm rot="0">
            <a:off x="14855704" y="7174707"/>
            <a:ext cx="581194" cy="581194"/>
            <a:chOff x="0" y="0"/>
            <a:chExt cx="812800" cy="812800"/>
          </a:xfrm>
        </p:grpSpPr>
        <p:sp>
          <p:nvSpPr>
            <p:cNvPr name="Freeform 45" id="4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46" id="46"/>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TextBox 47" id="47"/>
          <p:cNvSpPr txBox="true"/>
          <p:nvPr/>
        </p:nvSpPr>
        <p:spPr>
          <a:xfrm rot="0">
            <a:off x="4441856" y="976273"/>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48" id="48"/>
          <p:cNvSpPr txBox="true"/>
          <p:nvPr/>
        </p:nvSpPr>
        <p:spPr>
          <a:xfrm rot="0">
            <a:off x="6829803" y="978486"/>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F1F1F1"/>
                </a:solidFill>
                <a:latin typeface="Montserrat"/>
                <a:ea typeface="Montserrat"/>
                <a:cs typeface="Montserrat"/>
                <a:sym typeface="Montserrat"/>
              </a:rPr>
              <a:t>ABOUT</a:t>
            </a:r>
          </a:p>
        </p:txBody>
      </p:sp>
      <p:sp>
        <p:nvSpPr>
          <p:cNvPr name="TextBox 49" id="49"/>
          <p:cNvSpPr txBox="true"/>
          <p:nvPr/>
        </p:nvSpPr>
        <p:spPr>
          <a:xfrm rot="0">
            <a:off x="9499106" y="978486"/>
            <a:ext cx="158919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CONTENT</a:t>
            </a:r>
          </a:p>
        </p:txBody>
      </p:sp>
      <p:sp>
        <p:nvSpPr>
          <p:cNvPr name="TextBox 50" id="50"/>
          <p:cNvSpPr txBox="true"/>
          <p:nvPr/>
        </p:nvSpPr>
        <p:spPr>
          <a:xfrm rot="0">
            <a:off x="11594836" y="976273"/>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name="TextBox 51" id="51"/>
          <p:cNvSpPr txBox="true"/>
          <p:nvPr/>
        </p:nvSpPr>
        <p:spPr>
          <a:xfrm rot="0">
            <a:off x="804572" y="874492"/>
            <a:ext cx="1888114" cy="562057"/>
          </a:xfrm>
          <a:prstGeom prst="rect">
            <a:avLst/>
          </a:prstGeom>
        </p:spPr>
        <p:txBody>
          <a:bodyPr anchor="t" rtlCol="false" tIns="0" lIns="0" bIns="0" rIns="0">
            <a:spAutoFit/>
          </a:bodyPr>
          <a:lstStyle/>
          <a:p>
            <a:pPr algn="l" marL="0" indent="0" lvl="0">
              <a:lnSpc>
                <a:spcPts val="2235"/>
              </a:lnSpc>
            </a:pPr>
            <a:r>
              <a:rPr lang="en-US" b="true" sz="2051" spc="4">
                <a:solidFill>
                  <a:srgbClr val="101B40"/>
                </a:solidFill>
                <a:latin typeface="Montserrat Bold"/>
                <a:ea typeface="Montserrat Bold"/>
                <a:cs typeface="Montserrat Bold"/>
                <a:sym typeface="Montserrat Bold"/>
              </a:rPr>
              <a:t>THINK </a:t>
            </a:r>
            <a:r>
              <a:rPr lang="en-US" sz="2051" spc="4">
                <a:solidFill>
                  <a:srgbClr val="101B40"/>
                </a:solidFill>
                <a:latin typeface="Montserrat"/>
                <a:ea typeface="Montserrat"/>
                <a:cs typeface="Montserrat"/>
                <a:sym typeface="Montserrat"/>
              </a:rPr>
              <a:t>UNLIMITED.</a:t>
            </a:r>
          </a:p>
        </p:txBody>
      </p:sp>
      <p:sp>
        <p:nvSpPr>
          <p:cNvPr name="TextBox 52" id="52"/>
          <p:cNvSpPr txBox="true"/>
          <p:nvPr/>
        </p:nvSpPr>
        <p:spPr>
          <a:xfrm rot="0">
            <a:off x="7870766" y="4845015"/>
            <a:ext cx="8229559" cy="1618107"/>
          </a:xfrm>
          <a:prstGeom prst="rect">
            <a:avLst/>
          </a:prstGeom>
        </p:spPr>
        <p:txBody>
          <a:bodyPr anchor="t" rtlCol="false" tIns="0" lIns="0" bIns="0" rIns="0">
            <a:spAutoFit/>
          </a:bodyPr>
          <a:lstStyle/>
          <a:p>
            <a:pPr algn="just">
              <a:lnSpc>
                <a:spcPts val="2604"/>
              </a:lnSpc>
            </a:pPr>
            <a:r>
              <a:rPr lang="en-US" sz="2100" spc="-134">
                <a:solidFill>
                  <a:srgbClr val="000000"/>
                </a:solidFill>
                <a:latin typeface="Montserrat"/>
                <a:ea typeface="Montserrat"/>
                <a:cs typeface="Montserrat"/>
                <a:sym typeface="Montserrat"/>
              </a:rPr>
              <a:t>Most people fumble in interviews or presentations not because they lack knowledge but because they are unprepared on how to speak confidently. Traditional methods like speaking in front of a mirror lack real-time feedback, leaving a significant gap in effective communication skill development.</a:t>
            </a:r>
          </a:p>
        </p:txBody>
      </p:sp>
      <p:sp>
        <p:nvSpPr>
          <p:cNvPr name="TextBox 53" id="53"/>
          <p:cNvSpPr txBox="true"/>
          <p:nvPr/>
        </p:nvSpPr>
        <p:spPr>
          <a:xfrm rot="0">
            <a:off x="7870766" y="2478082"/>
            <a:ext cx="9164670" cy="2376458"/>
          </a:xfrm>
          <a:prstGeom prst="rect">
            <a:avLst/>
          </a:prstGeom>
        </p:spPr>
        <p:txBody>
          <a:bodyPr anchor="t" rtlCol="false" tIns="0" lIns="0" bIns="0" rIns="0">
            <a:spAutoFit/>
          </a:bodyPr>
          <a:lstStyle/>
          <a:p>
            <a:pPr algn="just">
              <a:lnSpc>
                <a:spcPts val="6145"/>
              </a:lnSpc>
            </a:pPr>
            <a:r>
              <a:rPr lang="en-US" b="true" sz="6827" spc="-396">
                <a:solidFill>
                  <a:srgbClr val="101B40"/>
                </a:solidFill>
                <a:latin typeface="Montserrat Bold"/>
                <a:ea typeface="Montserrat Bold"/>
                <a:cs typeface="Montserrat Bold"/>
                <a:sym typeface="Montserrat Bold"/>
              </a:rPr>
              <a:t>Problem Identification &amp; Project Objectives</a:t>
            </a:r>
          </a:p>
        </p:txBody>
      </p:sp>
      <p:sp>
        <p:nvSpPr>
          <p:cNvPr name="TextBox 54" id="54"/>
          <p:cNvSpPr txBox="true"/>
          <p:nvPr/>
        </p:nvSpPr>
        <p:spPr>
          <a:xfrm rot="0">
            <a:off x="2129719" y="7990144"/>
            <a:ext cx="2618330" cy="999765"/>
          </a:xfrm>
          <a:prstGeom prst="rect">
            <a:avLst/>
          </a:prstGeom>
        </p:spPr>
        <p:txBody>
          <a:bodyPr anchor="t" rtlCol="false" tIns="0" lIns="0" bIns="0" rIns="0">
            <a:spAutoFit/>
          </a:bodyPr>
          <a:lstStyle/>
          <a:p>
            <a:pPr algn="ctr">
              <a:lnSpc>
                <a:spcPts val="1999"/>
              </a:lnSpc>
            </a:pPr>
            <a:r>
              <a:rPr lang="en-US" b="true" sz="1851" spc="-131">
                <a:solidFill>
                  <a:srgbClr val="F4F4F4"/>
                </a:solidFill>
                <a:latin typeface="Montserrat Semi-Bold"/>
                <a:ea typeface="Montserrat Semi-Bold"/>
                <a:cs typeface="Montserrat Semi-Bold"/>
                <a:sym typeface="Montserrat Semi-Bold"/>
              </a:rPr>
              <a:t>ANALYZE VOICE PITCH AND TONE IN REAL-TIME TO DETECT MOMENTS OF ANXIETY.</a:t>
            </a:r>
          </a:p>
        </p:txBody>
      </p:sp>
      <p:sp>
        <p:nvSpPr>
          <p:cNvPr name="TextBox 55" id="55"/>
          <p:cNvSpPr txBox="true"/>
          <p:nvPr/>
        </p:nvSpPr>
        <p:spPr>
          <a:xfrm rot="0">
            <a:off x="2129719" y="7096116"/>
            <a:ext cx="2243794" cy="782028"/>
          </a:xfrm>
          <a:prstGeom prst="rect">
            <a:avLst/>
          </a:prstGeom>
        </p:spPr>
        <p:txBody>
          <a:bodyPr anchor="t" rtlCol="false" tIns="0" lIns="0" bIns="0" rIns="0">
            <a:spAutoFit/>
          </a:bodyPr>
          <a:lstStyle/>
          <a:p>
            <a:pPr algn="ctr">
              <a:lnSpc>
                <a:spcPts val="2094"/>
              </a:lnSpc>
            </a:pPr>
            <a:r>
              <a:rPr lang="en-US" b="true" sz="1939" spc="-137">
                <a:solidFill>
                  <a:srgbClr val="8FA4C1"/>
                </a:solidFill>
                <a:latin typeface="Montserrat Bold"/>
                <a:ea typeface="Montserrat Bold"/>
                <a:cs typeface="Montserrat Bold"/>
                <a:sym typeface="Montserrat Bold"/>
              </a:rPr>
              <a:t>Real-time Nervousness Detection</a:t>
            </a:r>
          </a:p>
        </p:txBody>
      </p:sp>
      <p:sp>
        <p:nvSpPr>
          <p:cNvPr name="TextBox 56" id="56"/>
          <p:cNvSpPr txBox="true"/>
          <p:nvPr/>
        </p:nvSpPr>
        <p:spPr>
          <a:xfrm rot="0">
            <a:off x="7199095" y="7990144"/>
            <a:ext cx="2939737" cy="999765"/>
          </a:xfrm>
          <a:prstGeom prst="rect">
            <a:avLst/>
          </a:prstGeom>
        </p:spPr>
        <p:txBody>
          <a:bodyPr anchor="t" rtlCol="false" tIns="0" lIns="0" bIns="0" rIns="0">
            <a:spAutoFit/>
          </a:bodyPr>
          <a:lstStyle/>
          <a:p>
            <a:pPr algn="ctr">
              <a:lnSpc>
                <a:spcPts val="1999"/>
              </a:lnSpc>
            </a:pPr>
            <a:r>
              <a:rPr lang="en-US" b="true" sz="1851" spc="-131">
                <a:solidFill>
                  <a:srgbClr val="F4F4F4"/>
                </a:solidFill>
                <a:latin typeface="Montserrat Semi-Bold"/>
                <a:ea typeface="Montserrat Semi-Bold"/>
                <a:cs typeface="Montserrat Semi-Bold"/>
                <a:sym typeface="Montserrat Semi-Bold"/>
              </a:rPr>
              <a:t>PROVIDE PERSONALIZED, AI-DRIVEN SUGGESTIONS TO ENHANCE COMMUNICATION SKILLS.</a:t>
            </a:r>
          </a:p>
        </p:txBody>
      </p:sp>
      <p:sp>
        <p:nvSpPr>
          <p:cNvPr name="TextBox 57" id="57"/>
          <p:cNvSpPr txBox="true"/>
          <p:nvPr/>
        </p:nvSpPr>
        <p:spPr>
          <a:xfrm rot="0">
            <a:off x="12565147" y="7990144"/>
            <a:ext cx="2939737" cy="999765"/>
          </a:xfrm>
          <a:prstGeom prst="rect">
            <a:avLst/>
          </a:prstGeom>
        </p:spPr>
        <p:txBody>
          <a:bodyPr anchor="t" rtlCol="false" tIns="0" lIns="0" bIns="0" rIns="0">
            <a:spAutoFit/>
          </a:bodyPr>
          <a:lstStyle/>
          <a:p>
            <a:pPr algn="ctr">
              <a:lnSpc>
                <a:spcPts val="1999"/>
              </a:lnSpc>
            </a:pPr>
            <a:r>
              <a:rPr lang="en-US" b="true" sz="1851" spc="-131">
                <a:solidFill>
                  <a:srgbClr val="F4F4F4"/>
                </a:solidFill>
                <a:latin typeface="Montserrat Semi-Bold"/>
                <a:ea typeface="Montserrat Semi-Bold"/>
                <a:cs typeface="Montserrat Semi-Bold"/>
                <a:sym typeface="Montserrat Semi-Bold"/>
              </a:rPr>
              <a:t>RACK USER PROGRESS AND IMPROVEMENT OVER SESSIONS TO SHOW A CLEAR LEARNING CURVE.</a:t>
            </a:r>
          </a:p>
        </p:txBody>
      </p:sp>
      <p:sp>
        <p:nvSpPr>
          <p:cNvPr name="TextBox 58" id="58"/>
          <p:cNvSpPr txBox="true"/>
          <p:nvPr/>
        </p:nvSpPr>
        <p:spPr>
          <a:xfrm rot="0">
            <a:off x="7255312" y="7071515"/>
            <a:ext cx="2592923" cy="782028"/>
          </a:xfrm>
          <a:prstGeom prst="rect">
            <a:avLst/>
          </a:prstGeom>
        </p:spPr>
        <p:txBody>
          <a:bodyPr anchor="t" rtlCol="false" tIns="0" lIns="0" bIns="0" rIns="0">
            <a:spAutoFit/>
          </a:bodyPr>
          <a:lstStyle/>
          <a:p>
            <a:pPr algn="ctr">
              <a:lnSpc>
                <a:spcPts val="2094"/>
              </a:lnSpc>
            </a:pPr>
            <a:r>
              <a:rPr lang="en-US" b="true" sz="1939" spc="-137">
                <a:solidFill>
                  <a:srgbClr val="8FA4C1"/>
                </a:solidFill>
                <a:latin typeface="Montserrat Bold"/>
                <a:ea typeface="Montserrat Bold"/>
                <a:cs typeface="Montserrat Bold"/>
                <a:sym typeface="Montserrat Bold"/>
              </a:rPr>
              <a:t>AI-based Improvement Feedback</a:t>
            </a:r>
          </a:p>
        </p:txBody>
      </p:sp>
      <p:sp>
        <p:nvSpPr>
          <p:cNvPr name="TextBox 59" id="59"/>
          <p:cNvSpPr txBox="true"/>
          <p:nvPr/>
        </p:nvSpPr>
        <p:spPr>
          <a:xfrm rot="0">
            <a:off x="12646401" y="7245825"/>
            <a:ext cx="2453477" cy="1039203"/>
          </a:xfrm>
          <a:prstGeom prst="rect">
            <a:avLst/>
          </a:prstGeom>
        </p:spPr>
        <p:txBody>
          <a:bodyPr anchor="t" rtlCol="false" tIns="0" lIns="0" bIns="0" rIns="0">
            <a:spAutoFit/>
          </a:bodyPr>
          <a:lstStyle/>
          <a:p>
            <a:pPr algn="ctr">
              <a:lnSpc>
                <a:spcPts val="2094"/>
              </a:lnSpc>
            </a:pPr>
            <a:r>
              <a:rPr lang="en-US" b="true" sz="1939" spc="-137">
                <a:solidFill>
                  <a:srgbClr val="8FA4C1"/>
                </a:solidFill>
                <a:latin typeface="Montserrat Bold"/>
                <a:ea typeface="Montserrat Bold"/>
                <a:cs typeface="Montserrat Bold"/>
                <a:sym typeface="Montserrat Bold"/>
              </a:rPr>
              <a:t>Track Personal Growth Over Time</a:t>
            </a:r>
          </a:p>
          <a:p>
            <a:pPr algn="ctr" marL="418668" indent="-209334" lvl="1">
              <a:lnSpc>
                <a:spcPts val="2094"/>
              </a:lnSpc>
              <a:buFont typeface="Arial"/>
              <a:buChar char="•"/>
            </a:pPr>
          </a:p>
          <a:p>
            <a:pPr algn="ctr">
              <a:lnSpc>
                <a:spcPts val="2094"/>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350265" y="341540"/>
            <a:ext cx="17587469" cy="9603920"/>
            <a:chOff x="0" y="0"/>
            <a:chExt cx="4632091" cy="2529427"/>
          </a:xfrm>
        </p:grpSpPr>
        <p:sp>
          <p:nvSpPr>
            <p:cNvPr name="Freeform 3" id="3"/>
            <p:cNvSpPr/>
            <p:nvPr/>
          </p:nvSpPr>
          <p:spPr>
            <a:xfrm flipH="false" flipV="false" rot="0">
              <a:off x="0" y="0"/>
              <a:ext cx="4632091" cy="2529427"/>
            </a:xfrm>
            <a:custGeom>
              <a:avLst/>
              <a:gdLst/>
              <a:ahLst/>
              <a:cxnLst/>
              <a:rect r="r" b="b" t="t" l="l"/>
              <a:pathLst>
                <a:path h="2529427" w="4632091">
                  <a:moveTo>
                    <a:pt x="22450" y="0"/>
                  </a:moveTo>
                  <a:lnTo>
                    <a:pt x="4609641" y="0"/>
                  </a:lnTo>
                  <a:cubicBezTo>
                    <a:pt x="4615595" y="0"/>
                    <a:pt x="4621305" y="2365"/>
                    <a:pt x="4625515" y="6575"/>
                  </a:cubicBezTo>
                  <a:cubicBezTo>
                    <a:pt x="4629725" y="10786"/>
                    <a:pt x="4632091" y="16496"/>
                    <a:pt x="4632091" y="22450"/>
                  </a:cubicBezTo>
                  <a:lnTo>
                    <a:pt x="4632091" y="2506977"/>
                  </a:lnTo>
                  <a:cubicBezTo>
                    <a:pt x="4632091" y="2519376"/>
                    <a:pt x="4622039" y="2529427"/>
                    <a:pt x="4609641" y="2529427"/>
                  </a:cubicBezTo>
                  <a:lnTo>
                    <a:pt x="22450" y="2529427"/>
                  </a:lnTo>
                  <a:cubicBezTo>
                    <a:pt x="10051" y="2529427"/>
                    <a:pt x="0" y="2519376"/>
                    <a:pt x="0" y="2506977"/>
                  </a:cubicBezTo>
                  <a:lnTo>
                    <a:pt x="0" y="22450"/>
                  </a:lnTo>
                  <a:cubicBezTo>
                    <a:pt x="0" y="10051"/>
                    <a:pt x="10051" y="0"/>
                    <a:pt x="22450" y="0"/>
                  </a:cubicBezTo>
                  <a:close/>
                </a:path>
              </a:pathLst>
            </a:custGeom>
            <a:solidFill>
              <a:srgbClr val="DCE2EB"/>
            </a:solidFill>
          </p:spPr>
        </p:sp>
        <p:sp>
          <p:nvSpPr>
            <p:cNvPr name="TextBox 4" id="4"/>
            <p:cNvSpPr txBox="true"/>
            <p:nvPr/>
          </p:nvSpPr>
          <p:spPr>
            <a:xfrm>
              <a:off x="0" y="-38100"/>
              <a:ext cx="4632091" cy="2567527"/>
            </a:xfrm>
            <a:prstGeom prst="rect">
              <a:avLst/>
            </a:prstGeom>
          </p:spPr>
          <p:txBody>
            <a:bodyPr anchor="ctr" rtlCol="false" tIns="50800" lIns="50800" bIns="50800" rIns="50800"/>
            <a:lstStyle/>
            <a:p>
              <a:pPr algn="ctr">
                <a:lnSpc>
                  <a:spcPts val="2591"/>
                </a:lnSpc>
              </a:pPr>
            </a:p>
          </p:txBody>
        </p:sp>
      </p:grpSp>
      <p:grpSp>
        <p:nvGrpSpPr>
          <p:cNvPr name="Group 5" id="5"/>
          <p:cNvGrpSpPr/>
          <p:nvPr/>
        </p:nvGrpSpPr>
        <p:grpSpPr>
          <a:xfrm rot="0">
            <a:off x="4409081" y="762000"/>
            <a:ext cx="9469839" cy="814592"/>
            <a:chOff x="0" y="0"/>
            <a:chExt cx="2494114" cy="214543"/>
          </a:xfrm>
        </p:grpSpPr>
        <p:sp>
          <p:nvSpPr>
            <p:cNvPr name="Freeform 6" id="6"/>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7" id="7"/>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8" id="8"/>
          <p:cNvGrpSpPr/>
          <p:nvPr/>
        </p:nvGrpSpPr>
        <p:grpSpPr>
          <a:xfrm rot="0">
            <a:off x="9460786" y="874830"/>
            <a:ext cx="1665830" cy="588932"/>
            <a:chOff x="0" y="0"/>
            <a:chExt cx="438737" cy="155110"/>
          </a:xfrm>
        </p:grpSpPr>
        <p:sp>
          <p:nvSpPr>
            <p:cNvPr name="Freeform 9" id="9"/>
            <p:cNvSpPr/>
            <p:nvPr/>
          </p:nvSpPr>
          <p:spPr>
            <a:xfrm flipH="false" flipV="false" rot="0">
              <a:off x="0" y="0"/>
              <a:ext cx="438737" cy="155110"/>
            </a:xfrm>
            <a:custGeom>
              <a:avLst/>
              <a:gdLst/>
              <a:ahLst/>
              <a:cxnLst/>
              <a:rect r="r" b="b" t="t" l="l"/>
              <a:pathLst>
                <a:path h="155110" w="438737">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name="TextBox 10" id="10"/>
            <p:cNvSpPr txBox="true"/>
            <p:nvPr/>
          </p:nvSpPr>
          <p:spPr>
            <a:xfrm>
              <a:off x="0" y="-38100"/>
              <a:ext cx="438737" cy="193210"/>
            </a:xfrm>
            <a:prstGeom prst="rect">
              <a:avLst/>
            </a:prstGeom>
          </p:spPr>
          <p:txBody>
            <a:bodyPr anchor="ctr" rtlCol="false" tIns="50800" lIns="50800" bIns="50800" rIns="50800"/>
            <a:lstStyle/>
            <a:p>
              <a:pPr algn="ctr">
                <a:lnSpc>
                  <a:spcPts val="2871"/>
                </a:lnSpc>
              </a:pPr>
            </a:p>
          </p:txBody>
        </p:sp>
      </p:grpSp>
      <p:sp>
        <p:nvSpPr>
          <p:cNvPr name="Freeform 11" id="11"/>
          <p:cNvSpPr/>
          <p:nvPr/>
        </p:nvSpPr>
        <p:spPr>
          <a:xfrm flipH="false" flipV="false" rot="0">
            <a:off x="16736419" y="924288"/>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12" id="12"/>
          <p:cNvGrpSpPr/>
          <p:nvPr/>
        </p:nvGrpSpPr>
        <p:grpSpPr>
          <a:xfrm rot="0">
            <a:off x="16465001" y="8346801"/>
            <a:ext cx="1822999" cy="1822999"/>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name="TextBox 14" id="14"/>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15" id="15"/>
          <p:cNvGrpSpPr/>
          <p:nvPr/>
        </p:nvGrpSpPr>
        <p:grpSpPr>
          <a:xfrm rot="0">
            <a:off x="17035435" y="8917235"/>
            <a:ext cx="682130" cy="682130"/>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18" id="18"/>
          <p:cNvGrpSpPr/>
          <p:nvPr/>
        </p:nvGrpSpPr>
        <p:grpSpPr>
          <a:xfrm rot="0">
            <a:off x="1230046" y="2421605"/>
            <a:ext cx="5879177" cy="3912159"/>
            <a:chOff x="0" y="0"/>
            <a:chExt cx="910838" cy="606096"/>
          </a:xfrm>
        </p:grpSpPr>
        <p:sp>
          <p:nvSpPr>
            <p:cNvPr name="Freeform 19" id="19"/>
            <p:cNvSpPr/>
            <p:nvPr/>
          </p:nvSpPr>
          <p:spPr>
            <a:xfrm flipH="false" flipV="false" rot="0">
              <a:off x="0" y="0"/>
              <a:ext cx="910838" cy="606096"/>
            </a:xfrm>
            <a:custGeom>
              <a:avLst/>
              <a:gdLst/>
              <a:ahLst/>
              <a:cxnLst/>
              <a:rect r="r" b="b" t="t" l="l"/>
              <a:pathLst>
                <a:path h="606096" w="910838">
                  <a:moveTo>
                    <a:pt x="42139" y="0"/>
                  </a:moveTo>
                  <a:lnTo>
                    <a:pt x="868699" y="0"/>
                  </a:lnTo>
                  <a:cubicBezTo>
                    <a:pt x="891972" y="0"/>
                    <a:pt x="910838" y="18866"/>
                    <a:pt x="910838" y="42139"/>
                  </a:cubicBezTo>
                  <a:lnTo>
                    <a:pt x="910838" y="563957"/>
                  </a:lnTo>
                  <a:cubicBezTo>
                    <a:pt x="910838" y="587230"/>
                    <a:pt x="891972" y="606096"/>
                    <a:pt x="868699" y="606096"/>
                  </a:cubicBezTo>
                  <a:lnTo>
                    <a:pt x="42139" y="606096"/>
                  </a:lnTo>
                  <a:cubicBezTo>
                    <a:pt x="18866" y="606096"/>
                    <a:pt x="0" y="587230"/>
                    <a:pt x="0" y="563957"/>
                  </a:cubicBezTo>
                  <a:lnTo>
                    <a:pt x="0" y="42139"/>
                  </a:lnTo>
                  <a:cubicBezTo>
                    <a:pt x="0" y="18866"/>
                    <a:pt x="18866" y="0"/>
                    <a:pt x="42139" y="0"/>
                  </a:cubicBezTo>
                  <a:close/>
                </a:path>
              </a:pathLst>
            </a:custGeom>
            <a:blipFill>
              <a:blip r:embed="rId4"/>
              <a:stretch>
                <a:fillRect l="-9149" t="0" r="-9149" b="0"/>
              </a:stretch>
            </a:blipFill>
          </p:spPr>
        </p:sp>
      </p:grpSp>
      <p:grpSp>
        <p:nvGrpSpPr>
          <p:cNvPr name="Group 20" id="20"/>
          <p:cNvGrpSpPr/>
          <p:nvPr/>
        </p:nvGrpSpPr>
        <p:grpSpPr>
          <a:xfrm rot="0">
            <a:off x="1748630" y="6924666"/>
            <a:ext cx="3380381" cy="2409834"/>
            <a:chOff x="0" y="0"/>
            <a:chExt cx="890306" cy="634689"/>
          </a:xfrm>
        </p:grpSpPr>
        <p:sp>
          <p:nvSpPr>
            <p:cNvPr name="Freeform 21" id="21"/>
            <p:cNvSpPr/>
            <p:nvPr/>
          </p:nvSpPr>
          <p:spPr>
            <a:xfrm flipH="false" flipV="false" rot="0">
              <a:off x="0" y="0"/>
              <a:ext cx="890306" cy="634689"/>
            </a:xfrm>
            <a:custGeom>
              <a:avLst/>
              <a:gdLst/>
              <a:ahLst/>
              <a:cxnLst/>
              <a:rect r="r" b="b" t="t" l="l"/>
              <a:pathLst>
                <a:path h="634689" w="890306">
                  <a:moveTo>
                    <a:pt x="116803" y="0"/>
                  </a:moveTo>
                  <a:lnTo>
                    <a:pt x="773503" y="0"/>
                  </a:lnTo>
                  <a:cubicBezTo>
                    <a:pt x="838012" y="0"/>
                    <a:pt x="890306" y="52294"/>
                    <a:pt x="890306" y="116803"/>
                  </a:cubicBezTo>
                  <a:lnTo>
                    <a:pt x="890306" y="517886"/>
                  </a:lnTo>
                  <a:cubicBezTo>
                    <a:pt x="890306" y="582394"/>
                    <a:pt x="838012" y="634689"/>
                    <a:pt x="773503" y="634689"/>
                  </a:cubicBezTo>
                  <a:lnTo>
                    <a:pt x="116803" y="634689"/>
                  </a:lnTo>
                  <a:cubicBezTo>
                    <a:pt x="52294" y="634689"/>
                    <a:pt x="0" y="582394"/>
                    <a:pt x="0" y="517886"/>
                  </a:cubicBezTo>
                  <a:lnTo>
                    <a:pt x="0" y="116803"/>
                  </a:lnTo>
                  <a:cubicBezTo>
                    <a:pt x="0" y="52294"/>
                    <a:pt x="52294" y="0"/>
                    <a:pt x="116803" y="0"/>
                  </a:cubicBezTo>
                  <a:close/>
                </a:path>
              </a:pathLst>
            </a:custGeom>
            <a:solidFill>
              <a:srgbClr val="8FA4C1"/>
            </a:solidFill>
          </p:spPr>
        </p:sp>
        <p:sp>
          <p:nvSpPr>
            <p:cNvPr name="TextBox 22" id="22"/>
            <p:cNvSpPr txBox="true"/>
            <p:nvPr/>
          </p:nvSpPr>
          <p:spPr>
            <a:xfrm>
              <a:off x="0" y="-38100"/>
              <a:ext cx="890306" cy="672789"/>
            </a:xfrm>
            <a:prstGeom prst="rect">
              <a:avLst/>
            </a:prstGeom>
          </p:spPr>
          <p:txBody>
            <a:bodyPr anchor="ctr" rtlCol="false" tIns="50800" lIns="50800" bIns="50800" rIns="50800"/>
            <a:lstStyle/>
            <a:p>
              <a:pPr algn="ctr">
                <a:lnSpc>
                  <a:spcPts val="2591"/>
                </a:lnSpc>
              </a:pPr>
            </a:p>
          </p:txBody>
        </p:sp>
      </p:grpSp>
      <p:grpSp>
        <p:nvGrpSpPr>
          <p:cNvPr name="Group 23" id="23"/>
          <p:cNvGrpSpPr/>
          <p:nvPr/>
        </p:nvGrpSpPr>
        <p:grpSpPr>
          <a:xfrm rot="0">
            <a:off x="1901030" y="7077066"/>
            <a:ext cx="3075708" cy="776477"/>
            <a:chOff x="0" y="0"/>
            <a:chExt cx="810063" cy="204504"/>
          </a:xfrm>
        </p:grpSpPr>
        <p:sp>
          <p:nvSpPr>
            <p:cNvPr name="Freeform 24" id="24"/>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25" id="25"/>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26" id="26"/>
          <p:cNvGrpSpPr/>
          <p:nvPr/>
        </p:nvGrpSpPr>
        <p:grpSpPr>
          <a:xfrm rot="0">
            <a:off x="4259572" y="7174707"/>
            <a:ext cx="581194" cy="581194"/>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29" id="29"/>
          <p:cNvGrpSpPr/>
          <p:nvPr/>
        </p:nvGrpSpPr>
        <p:grpSpPr>
          <a:xfrm rot="0">
            <a:off x="7046695" y="6924666"/>
            <a:ext cx="3380381" cy="2409834"/>
            <a:chOff x="0" y="0"/>
            <a:chExt cx="890306" cy="634689"/>
          </a:xfrm>
        </p:grpSpPr>
        <p:sp>
          <p:nvSpPr>
            <p:cNvPr name="Freeform 30" id="30"/>
            <p:cNvSpPr/>
            <p:nvPr/>
          </p:nvSpPr>
          <p:spPr>
            <a:xfrm flipH="false" flipV="false" rot="0">
              <a:off x="0" y="0"/>
              <a:ext cx="890306" cy="634689"/>
            </a:xfrm>
            <a:custGeom>
              <a:avLst/>
              <a:gdLst/>
              <a:ahLst/>
              <a:cxnLst/>
              <a:rect r="r" b="b" t="t" l="l"/>
              <a:pathLst>
                <a:path h="634689" w="890306">
                  <a:moveTo>
                    <a:pt x="116803" y="0"/>
                  </a:moveTo>
                  <a:lnTo>
                    <a:pt x="773503" y="0"/>
                  </a:lnTo>
                  <a:cubicBezTo>
                    <a:pt x="838012" y="0"/>
                    <a:pt x="890306" y="52294"/>
                    <a:pt x="890306" y="116803"/>
                  </a:cubicBezTo>
                  <a:lnTo>
                    <a:pt x="890306" y="517886"/>
                  </a:lnTo>
                  <a:cubicBezTo>
                    <a:pt x="890306" y="582394"/>
                    <a:pt x="838012" y="634689"/>
                    <a:pt x="773503" y="634689"/>
                  </a:cubicBezTo>
                  <a:lnTo>
                    <a:pt x="116803" y="634689"/>
                  </a:lnTo>
                  <a:cubicBezTo>
                    <a:pt x="52294" y="634689"/>
                    <a:pt x="0" y="582394"/>
                    <a:pt x="0" y="517886"/>
                  </a:cubicBezTo>
                  <a:lnTo>
                    <a:pt x="0" y="116803"/>
                  </a:lnTo>
                  <a:cubicBezTo>
                    <a:pt x="0" y="52294"/>
                    <a:pt x="52294" y="0"/>
                    <a:pt x="116803" y="0"/>
                  </a:cubicBezTo>
                  <a:close/>
                </a:path>
              </a:pathLst>
            </a:custGeom>
            <a:solidFill>
              <a:srgbClr val="8FA4C1"/>
            </a:solidFill>
          </p:spPr>
        </p:sp>
        <p:sp>
          <p:nvSpPr>
            <p:cNvPr name="TextBox 31" id="31"/>
            <p:cNvSpPr txBox="true"/>
            <p:nvPr/>
          </p:nvSpPr>
          <p:spPr>
            <a:xfrm>
              <a:off x="0" y="-38100"/>
              <a:ext cx="890306" cy="672789"/>
            </a:xfrm>
            <a:prstGeom prst="rect">
              <a:avLst/>
            </a:prstGeom>
          </p:spPr>
          <p:txBody>
            <a:bodyPr anchor="ctr" rtlCol="false" tIns="50800" lIns="50800" bIns="50800" rIns="50800"/>
            <a:lstStyle/>
            <a:p>
              <a:pPr algn="ctr">
                <a:lnSpc>
                  <a:spcPts val="2591"/>
                </a:lnSpc>
              </a:pPr>
            </a:p>
          </p:txBody>
        </p:sp>
      </p:grpSp>
      <p:grpSp>
        <p:nvGrpSpPr>
          <p:cNvPr name="Group 32" id="32"/>
          <p:cNvGrpSpPr/>
          <p:nvPr/>
        </p:nvGrpSpPr>
        <p:grpSpPr>
          <a:xfrm rot="0">
            <a:off x="7199095" y="7077066"/>
            <a:ext cx="3075708" cy="776477"/>
            <a:chOff x="0" y="0"/>
            <a:chExt cx="810063" cy="204504"/>
          </a:xfrm>
        </p:grpSpPr>
        <p:sp>
          <p:nvSpPr>
            <p:cNvPr name="Freeform 33" id="33"/>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34" id="34"/>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35" id="35"/>
          <p:cNvGrpSpPr/>
          <p:nvPr/>
        </p:nvGrpSpPr>
        <p:grpSpPr>
          <a:xfrm rot="0">
            <a:off x="9557638" y="7174707"/>
            <a:ext cx="581194" cy="581194"/>
            <a:chOff x="0" y="0"/>
            <a:chExt cx="812800" cy="812800"/>
          </a:xfrm>
        </p:grpSpPr>
        <p:sp>
          <p:nvSpPr>
            <p:cNvPr name="Freeform 36" id="3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37" id="37"/>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38" id="38"/>
          <p:cNvGrpSpPr/>
          <p:nvPr/>
        </p:nvGrpSpPr>
        <p:grpSpPr>
          <a:xfrm rot="0">
            <a:off x="12344761" y="6924666"/>
            <a:ext cx="3380381" cy="2409834"/>
            <a:chOff x="0" y="0"/>
            <a:chExt cx="890306" cy="634689"/>
          </a:xfrm>
        </p:grpSpPr>
        <p:sp>
          <p:nvSpPr>
            <p:cNvPr name="Freeform 39" id="39"/>
            <p:cNvSpPr/>
            <p:nvPr/>
          </p:nvSpPr>
          <p:spPr>
            <a:xfrm flipH="false" flipV="false" rot="0">
              <a:off x="0" y="0"/>
              <a:ext cx="890306" cy="634689"/>
            </a:xfrm>
            <a:custGeom>
              <a:avLst/>
              <a:gdLst/>
              <a:ahLst/>
              <a:cxnLst/>
              <a:rect r="r" b="b" t="t" l="l"/>
              <a:pathLst>
                <a:path h="634689" w="890306">
                  <a:moveTo>
                    <a:pt x="116803" y="0"/>
                  </a:moveTo>
                  <a:lnTo>
                    <a:pt x="773503" y="0"/>
                  </a:lnTo>
                  <a:cubicBezTo>
                    <a:pt x="838012" y="0"/>
                    <a:pt x="890306" y="52294"/>
                    <a:pt x="890306" y="116803"/>
                  </a:cubicBezTo>
                  <a:lnTo>
                    <a:pt x="890306" y="517886"/>
                  </a:lnTo>
                  <a:cubicBezTo>
                    <a:pt x="890306" y="582394"/>
                    <a:pt x="838012" y="634689"/>
                    <a:pt x="773503" y="634689"/>
                  </a:cubicBezTo>
                  <a:lnTo>
                    <a:pt x="116803" y="634689"/>
                  </a:lnTo>
                  <a:cubicBezTo>
                    <a:pt x="52294" y="634689"/>
                    <a:pt x="0" y="582394"/>
                    <a:pt x="0" y="517886"/>
                  </a:cubicBezTo>
                  <a:lnTo>
                    <a:pt x="0" y="116803"/>
                  </a:lnTo>
                  <a:cubicBezTo>
                    <a:pt x="0" y="52294"/>
                    <a:pt x="52294" y="0"/>
                    <a:pt x="116803" y="0"/>
                  </a:cubicBezTo>
                  <a:close/>
                </a:path>
              </a:pathLst>
            </a:custGeom>
            <a:solidFill>
              <a:srgbClr val="8FA4C1"/>
            </a:solidFill>
          </p:spPr>
        </p:sp>
        <p:sp>
          <p:nvSpPr>
            <p:cNvPr name="TextBox 40" id="40"/>
            <p:cNvSpPr txBox="true"/>
            <p:nvPr/>
          </p:nvSpPr>
          <p:spPr>
            <a:xfrm>
              <a:off x="0" y="-38100"/>
              <a:ext cx="890306" cy="672789"/>
            </a:xfrm>
            <a:prstGeom prst="rect">
              <a:avLst/>
            </a:prstGeom>
          </p:spPr>
          <p:txBody>
            <a:bodyPr anchor="ctr" rtlCol="false" tIns="50800" lIns="50800" bIns="50800" rIns="50800"/>
            <a:lstStyle/>
            <a:p>
              <a:pPr algn="ctr">
                <a:lnSpc>
                  <a:spcPts val="2591"/>
                </a:lnSpc>
              </a:pPr>
            </a:p>
          </p:txBody>
        </p:sp>
      </p:grpSp>
      <p:grpSp>
        <p:nvGrpSpPr>
          <p:cNvPr name="Group 41" id="41"/>
          <p:cNvGrpSpPr/>
          <p:nvPr/>
        </p:nvGrpSpPr>
        <p:grpSpPr>
          <a:xfrm rot="0">
            <a:off x="12497161" y="7077066"/>
            <a:ext cx="3075708" cy="776477"/>
            <a:chOff x="0" y="0"/>
            <a:chExt cx="810063" cy="204504"/>
          </a:xfrm>
        </p:grpSpPr>
        <p:sp>
          <p:nvSpPr>
            <p:cNvPr name="Freeform 42" id="42"/>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43" id="43"/>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44" id="44"/>
          <p:cNvGrpSpPr/>
          <p:nvPr/>
        </p:nvGrpSpPr>
        <p:grpSpPr>
          <a:xfrm rot="0">
            <a:off x="14855704" y="7174707"/>
            <a:ext cx="581194" cy="581194"/>
            <a:chOff x="0" y="0"/>
            <a:chExt cx="812800" cy="812800"/>
          </a:xfrm>
        </p:grpSpPr>
        <p:sp>
          <p:nvSpPr>
            <p:cNvPr name="Freeform 45" id="4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46" id="46"/>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TextBox 47" id="47"/>
          <p:cNvSpPr txBox="true"/>
          <p:nvPr/>
        </p:nvSpPr>
        <p:spPr>
          <a:xfrm rot="0">
            <a:off x="4441856" y="976273"/>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48" id="48"/>
          <p:cNvSpPr txBox="true"/>
          <p:nvPr/>
        </p:nvSpPr>
        <p:spPr>
          <a:xfrm rot="0">
            <a:off x="6829803" y="978486"/>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49" id="49"/>
          <p:cNvSpPr txBox="true"/>
          <p:nvPr/>
        </p:nvSpPr>
        <p:spPr>
          <a:xfrm rot="0">
            <a:off x="9499106" y="978486"/>
            <a:ext cx="158919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F4F4F4"/>
                </a:solidFill>
                <a:latin typeface="Montserrat"/>
                <a:ea typeface="Montserrat"/>
                <a:cs typeface="Montserrat"/>
                <a:sym typeface="Montserrat"/>
              </a:rPr>
              <a:t>CONTENT</a:t>
            </a:r>
          </a:p>
        </p:txBody>
      </p:sp>
      <p:sp>
        <p:nvSpPr>
          <p:cNvPr name="TextBox 50" id="50"/>
          <p:cNvSpPr txBox="true"/>
          <p:nvPr/>
        </p:nvSpPr>
        <p:spPr>
          <a:xfrm rot="0">
            <a:off x="11594836" y="976273"/>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name="TextBox 51" id="51"/>
          <p:cNvSpPr txBox="true"/>
          <p:nvPr/>
        </p:nvSpPr>
        <p:spPr>
          <a:xfrm rot="0">
            <a:off x="804572" y="874492"/>
            <a:ext cx="1888114" cy="562057"/>
          </a:xfrm>
          <a:prstGeom prst="rect">
            <a:avLst/>
          </a:prstGeom>
        </p:spPr>
        <p:txBody>
          <a:bodyPr anchor="t" rtlCol="false" tIns="0" lIns="0" bIns="0" rIns="0">
            <a:spAutoFit/>
          </a:bodyPr>
          <a:lstStyle/>
          <a:p>
            <a:pPr algn="l" marL="0" indent="0" lvl="0">
              <a:lnSpc>
                <a:spcPts val="2235"/>
              </a:lnSpc>
            </a:pPr>
            <a:r>
              <a:rPr lang="en-US" b="true" sz="2051" spc="4">
                <a:solidFill>
                  <a:srgbClr val="101B40"/>
                </a:solidFill>
                <a:latin typeface="Montserrat Bold"/>
                <a:ea typeface="Montserrat Bold"/>
                <a:cs typeface="Montserrat Bold"/>
                <a:sym typeface="Montserrat Bold"/>
              </a:rPr>
              <a:t>THINK </a:t>
            </a:r>
            <a:r>
              <a:rPr lang="en-US" sz="2051" spc="4">
                <a:solidFill>
                  <a:srgbClr val="101B40"/>
                </a:solidFill>
                <a:latin typeface="Montserrat"/>
                <a:ea typeface="Montserrat"/>
                <a:cs typeface="Montserrat"/>
                <a:sym typeface="Montserrat"/>
              </a:rPr>
              <a:t>UNLIMITED.</a:t>
            </a:r>
          </a:p>
        </p:txBody>
      </p:sp>
      <p:sp>
        <p:nvSpPr>
          <p:cNvPr name="TextBox 52" id="52"/>
          <p:cNvSpPr txBox="true"/>
          <p:nvPr/>
        </p:nvSpPr>
        <p:spPr>
          <a:xfrm rot="0">
            <a:off x="7833190" y="4368160"/>
            <a:ext cx="8229559" cy="1618107"/>
          </a:xfrm>
          <a:prstGeom prst="rect">
            <a:avLst/>
          </a:prstGeom>
        </p:spPr>
        <p:txBody>
          <a:bodyPr anchor="t" rtlCol="false" tIns="0" lIns="0" bIns="0" rIns="0">
            <a:spAutoFit/>
          </a:bodyPr>
          <a:lstStyle/>
          <a:p>
            <a:pPr algn="just">
              <a:lnSpc>
                <a:spcPts val="2604"/>
              </a:lnSpc>
            </a:pPr>
            <a:r>
              <a:rPr lang="en-US" sz="2100" spc="-134">
                <a:solidFill>
                  <a:srgbClr val="000000"/>
                </a:solidFill>
                <a:latin typeface="Montserrat"/>
                <a:ea typeface="Montserrat"/>
                <a:cs typeface="Montserrat"/>
                <a:sym typeface="Montserrat"/>
              </a:rPr>
              <a:t>We have analyzed existing solutions and research to understand the current landscape of communication coaching tools. Our review focused on identifying the strengths of these tools and, more importantly, their limitations in addressing real-time public speaking anxiety.</a:t>
            </a:r>
          </a:p>
        </p:txBody>
      </p:sp>
      <p:sp>
        <p:nvSpPr>
          <p:cNvPr name="TextBox 53" id="53"/>
          <p:cNvSpPr txBox="true"/>
          <p:nvPr/>
        </p:nvSpPr>
        <p:spPr>
          <a:xfrm rot="0">
            <a:off x="7833190" y="2478082"/>
            <a:ext cx="7603708" cy="1604344"/>
          </a:xfrm>
          <a:prstGeom prst="rect">
            <a:avLst/>
          </a:prstGeom>
        </p:spPr>
        <p:txBody>
          <a:bodyPr anchor="t" rtlCol="false" tIns="0" lIns="0" bIns="0" rIns="0">
            <a:spAutoFit/>
          </a:bodyPr>
          <a:lstStyle/>
          <a:p>
            <a:pPr algn="just">
              <a:lnSpc>
                <a:spcPts val="6145"/>
              </a:lnSpc>
            </a:pPr>
            <a:r>
              <a:rPr lang="en-US" b="true" sz="6827" spc="-396">
                <a:solidFill>
                  <a:srgbClr val="101B40"/>
                </a:solidFill>
                <a:latin typeface="Montserrat Bold"/>
                <a:ea typeface="Montserrat Bold"/>
                <a:cs typeface="Montserrat Bold"/>
                <a:sym typeface="Montserrat Bold"/>
              </a:rPr>
              <a:t>Literature Review &amp; Existing Gaps</a:t>
            </a:r>
          </a:p>
        </p:txBody>
      </p:sp>
      <p:sp>
        <p:nvSpPr>
          <p:cNvPr name="TextBox 54" id="54"/>
          <p:cNvSpPr txBox="true"/>
          <p:nvPr/>
        </p:nvSpPr>
        <p:spPr>
          <a:xfrm rot="0">
            <a:off x="2333971" y="8024808"/>
            <a:ext cx="2209697" cy="752115"/>
          </a:xfrm>
          <a:prstGeom prst="rect">
            <a:avLst/>
          </a:prstGeom>
        </p:spPr>
        <p:txBody>
          <a:bodyPr anchor="t" rtlCol="false" tIns="0" lIns="0" bIns="0" rIns="0">
            <a:spAutoFit/>
          </a:bodyPr>
          <a:lstStyle/>
          <a:p>
            <a:pPr algn="ctr">
              <a:lnSpc>
                <a:spcPts val="1999"/>
              </a:lnSpc>
            </a:pPr>
            <a:r>
              <a:rPr lang="en-US" b="true" sz="1851" spc="-131">
                <a:solidFill>
                  <a:srgbClr val="F4F4F4"/>
                </a:solidFill>
                <a:latin typeface="Montserrat Semi-Bold"/>
                <a:ea typeface="Montserrat Semi-Bold"/>
                <a:cs typeface="Montserrat Semi-Bold"/>
                <a:sym typeface="Montserrat Semi-Bold"/>
              </a:rPr>
              <a:t>AI SPEECH COACHES, LANGUAGE APPS.</a:t>
            </a:r>
          </a:p>
        </p:txBody>
      </p:sp>
      <p:sp>
        <p:nvSpPr>
          <p:cNvPr name="TextBox 55" id="55"/>
          <p:cNvSpPr txBox="true"/>
          <p:nvPr/>
        </p:nvSpPr>
        <p:spPr>
          <a:xfrm rot="0">
            <a:off x="1901030" y="7315609"/>
            <a:ext cx="2445127" cy="267678"/>
          </a:xfrm>
          <a:prstGeom prst="rect">
            <a:avLst/>
          </a:prstGeom>
        </p:spPr>
        <p:txBody>
          <a:bodyPr anchor="t" rtlCol="false" tIns="0" lIns="0" bIns="0" rIns="0">
            <a:spAutoFit/>
          </a:bodyPr>
          <a:lstStyle/>
          <a:p>
            <a:pPr algn="ctr">
              <a:lnSpc>
                <a:spcPts val="2094"/>
              </a:lnSpc>
            </a:pPr>
            <a:r>
              <a:rPr lang="en-US" b="true" sz="1939" spc="-137">
                <a:solidFill>
                  <a:srgbClr val="8FA4C1"/>
                </a:solidFill>
                <a:latin typeface="Montserrat Bold"/>
                <a:ea typeface="Montserrat Bold"/>
                <a:cs typeface="Montserrat Bold"/>
                <a:sym typeface="Montserrat Bold"/>
              </a:rPr>
              <a:t> Existing Solutions</a:t>
            </a:r>
          </a:p>
        </p:txBody>
      </p:sp>
      <p:sp>
        <p:nvSpPr>
          <p:cNvPr name="TextBox 56" id="56"/>
          <p:cNvSpPr txBox="true"/>
          <p:nvPr/>
        </p:nvSpPr>
        <p:spPr>
          <a:xfrm rot="0">
            <a:off x="7046695" y="8024808"/>
            <a:ext cx="3380381" cy="752115"/>
          </a:xfrm>
          <a:prstGeom prst="rect">
            <a:avLst/>
          </a:prstGeom>
        </p:spPr>
        <p:txBody>
          <a:bodyPr anchor="t" rtlCol="false" tIns="0" lIns="0" bIns="0" rIns="0">
            <a:spAutoFit/>
          </a:bodyPr>
          <a:lstStyle/>
          <a:p>
            <a:pPr algn="ctr">
              <a:lnSpc>
                <a:spcPts val="1999"/>
              </a:lnSpc>
            </a:pPr>
            <a:r>
              <a:rPr lang="en-US" b="true" sz="1851" spc="-131">
                <a:solidFill>
                  <a:srgbClr val="F4F4F4"/>
                </a:solidFill>
                <a:latin typeface="Montserrat Semi-Bold"/>
                <a:ea typeface="Montserrat Semi-Bold"/>
                <a:cs typeface="Montserrat Semi-Bold"/>
                <a:sym typeface="Montserrat Semi-Bold"/>
              </a:rPr>
              <a:t>LACK OF REAL-TIME FEEDBACK ON NERVOUSNESS.</a:t>
            </a:r>
          </a:p>
        </p:txBody>
      </p:sp>
      <p:sp>
        <p:nvSpPr>
          <p:cNvPr name="TextBox 57" id="57"/>
          <p:cNvSpPr txBox="true"/>
          <p:nvPr/>
        </p:nvSpPr>
        <p:spPr>
          <a:xfrm rot="0">
            <a:off x="12497161" y="8024808"/>
            <a:ext cx="3075708" cy="752115"/>
          </a:xfrm>
          <a:prstGeom prst="rect">
            <a:avLst/>
          </a:prstGeom>
        </p:spPr>
        <p:txBody>
          <a:bodyPr anchor="t" rtlCol="false" tIns="0" lIns="0" bIns="0" rIns="0">
            <a:spAutoFit/>
          </a:bodyPr>
          <a:lstStyle/>
          <a:p>
            <a:pPr algn="ctr">
              <a:lnSpc>
                <a:spcPts val="1999"/>
              </a:lnSpc>
            </a:pPr>
            <a:r>
              <a:rPr lang="en-US" b="true" sz="1851" spc="-131">
                <a:solidFill>
                  <a:srgbClr val="F4F4F4"/>
                </a:solidFill>
                <a:latin typeface="Montserrat Semi-Bold"/>
                <a:ea typeface="Montserrat Semi-Bold"/>
                <a:cs typeface="Montserrat Semi-Bold"/>
                <a:sym typeface="Montserrat Semi-Bold"/>
              </a:rPr>
              <a:t>REVIEWED MODELS (RAVDESS DATASET) &amp; RESEARCH ARTICLES.</a:t>
            </a:r>
          </a:p>
        </p:txBody>
      </p:sp>
      <p:sp>
        <p:nvSpPr>
          <p:cNvPr name="TextBox 58" id="58"/>
          <p:cNvSpPr txBox="true"/>
          <p:nvPr/>
        </p:nvSpPr>
        <p:spPr>
          <a:xfrm rot="0">
            <a:off x="7446512" y="7315609"/>
            <a:ext cx="2401723" cy="258873"/>
          </a:xfrm>
          <a:prstGeom prst="rect">
            <a:avLst/>
          </a:prstGeom>
        </p:spPr>
        <p:txBody>
          <a:bodyPr anchor="t" rtlCol="false" tIns="0" lIns="0" bIns="0" rIns="0">
            <a:spAutoFit/>
          </a:bodyPr>
          <a:lstStyle/>
          <a:p>
            <a:pPr algn="ctr">
              <a:lnSpc>
                <a:spcPts val="2029"/>
              </a:lnSpc>
            </a:pPr>
            <a:r>
              <a:rPr lang="en-US" b="true" sz="1879" spc="-133">
                <a:solidFill>
                  <a:srgbClr val="8FA4C1"/>
                </a:solidFill>
                <a:latin typeface="Montserrat Bold"/>
                <a:ea typeface="Montserrat Bold"/>
                <a:cs typeface="Montserrat Bold"/>
                <a:sym typeface="Montserrat Bold"/>
              </a:rPr>
              <a:t>Identified Gaps</a:t>
            </a:r>
          </a:p>
        </p:txBody>
      </p:sp>
      <p:sp>
        <p:nvSpPr>
          <p:cNvPr name="TextBox 59" id="59"/>
          <p:cNvSpPr txBox="true"/>
          <p:nvPr/>
        </p:nvSpPr>
        <p:spPr>
          <a:xfrm rot="0">
            <a:off x="12707323" y="7340991"/>
            <a:ext cx="2243794" cy="267678"/>
          </a:xfrm>
          <a:prstGeom prst="rect">
            <a:avLst/>
          </a:prstGeom>
        </p:spPr>
        <p:txBody>
          <a:bodyPr anchor="t" rtlCol="false" tIns="0" lIns="0" bIns="0" rIns="0">
            <a:spAutoFit/>
          </a:bodyPr>
          <a:lstStyle/>
          <a:p>
            <a:pPr algn="ctr">
              <a:lnSpc>
                <a:spcPts val="2094"/>
              </a:lnSpc>
            </a:pPr>
            <a:r>
              <a:rPr lang="en-US" b="true" sz="1939" spc="-137">
                <a:solidFill>
                  <a:srgbClr val="8FA4C1"/>
                </a:solidFill>
                <a:latin typeface="Montserrat Bold"/>
                <a:ea typeface="Montserrat Bold"/>
                <a:cs typeface="Montserrat Bold"/>
                <a:sym typeface="Montserrat Bold"/>
              </a:rPr>
              <a:t>Key References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4409081" y="515471"/>
            <a:ext cx="9469839" cy="814592"/>
            <a:chOff x="0" y="0"/>
            <a:chExt cx="2494114" cy="214543"/>
          </a:xfrm>
        </p:grpSpPr>
        <p:sp>
          <p:nvSpPr>
            <p:cNvPr name="Freeform 3" id="3"/>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4" id="4"/>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5" id="5"/>
          <p:cNvGrpSpPr/>
          <p:nvPr/>
        </p:nvGrpSpPr>
        <p:grpSpPr>
          <a:xfrm rot="0">
            <a:off x="9600010" y="605001"/>
            <a:ext cx="1464022" cy="588932"/>
            <a:chOff x="0" y="0"/>
            <a:chExt cx="385586" cy="155110"/>
          </a:xfrm>
        </p:grpSpPr>
        <p:sp>
          <p:nvSpPr>
            <p:cNvPr name="Freeform 6" id="6"/>
            <p:cNvSpPr/>
            <p:nvPr/>
          </p:nvSpPr>
          <p:spPr>
            <a:xfrm flipH="false" flipV="false" rot="0">
              <a:off x="0" y="0"/>
              <a:ext cx="385586" cy="155110"/>
            </a:xfrm>
            <a:custGeom>
              <a:avLst/>
              <a:gdLst/>
              <a:ahLst/>
              <a:cxnLst/>
              <a:rect r="r" b="b" t="t" l="l"/>
              <a:pathLst>
                <a:path h="155110" w="385586">
                  <a:moveTo>
                    <a:pt x="77555" y="0"/>
                  </a:moveTo>
                  <a:lnTo>
                    <a:pt x="308031" y="0"/>
                  </a:lnTo>
                  <a:cubicBezTo>
                    <a:pt x="350864" y="0"/>
                    <a:pt x="385586" y="34722"/>
                    <a:pt x="385586" y="77555"/>
                  </a:cubicBezTo>
                  <a:lnTo>
                    <a:pt x="385586" y="77555"/>
                  </a:lnTo>
                  <a:cubicBezTo>
                    <a:pt x="385586" y="120387"/>
                    <a:pt x="350864" y="155110"/>
                    <a:pt x="308031"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name="TextBox 7" id="7"/>
            <p:cNvSpPr txBox="true"/>
            <p:nvPr/>
          </p:nvSpPr>
          <p:spPr>
            <a:xfrm>
              <a:off x="0" y="-38100"/>
              <a:ext cx="385586" cy="193210"/>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9" id="9"/>
          <p:cNvGrpSpPr/>
          <p:nvPr/>
        </p:nvGrpSpPr>
        <p:grpSpPr>
          <a:xfrm rot="0">
            <a:off x="6587784" y="2222524"/>
            <a:ext cx="5879177" cy="6812433"/>
            <a:chOff x="0" y="0"/>
            <a:chExt cx="910838" cy="1055424"/>
          </a:xfrm>
        </p:grpSpPr>
        <p:sp>
          <p:nvSpPr>
            <p:cNvPr name="Freeform 10" id="10"/>
            <p:cNvSpPr/>
            <p:nvPr/>
          </p:nvSpPr>
          <p:spPr>
            <a:xfrm flipH="true" flipV="false" rot="0">
              <a:off x="0" y="0"/>
              <a:ext cx="910838" cy="1055424"/>
            </a:xfrm>
            <a:custGeom>
              <a:avLst/>
              <a:gdLst/>
              <a:ahLst/>
              <a:cxnLst/>
              <a:rect r="r" b="b" t="t" l="l"/>
              <a:pathLst>
                <a:path h="1055424" w="910838">
                  <a:moveTo>
                    <a:pt x="868700" y="0"/>
                  </a:moveTo>
                  <a:lnTo>
                    <a:pt x="42139" y="0"/>
                  </a:lnTo>
                  <a:cubicBezTo>
                    <a:pt x="18866" y="0"/>
                    <a:pt x="0" y="18866"/>
                    <a:pt x="0" y="42139"/>
                  </a:cubicBezTo>
                  <a:lnTo>
                    <a:pt x="0" y="1013285"/>
                  </a:lnTo>
                  <a:cubicBezTo>
                    <a:pt x="0" y="1036558"/>
                    <a:pt x="18866" y="1055424"/>
                    <a:pt x="42139" y="1055424"/>
                  </a:cubicBezTo>
                  <a:lnTo>
                    <a:pt x="868700" y="1055424"/>
                  </a:lnTo>
                  <a:cubicBezTo>
                    <a:pt x="891972" y="1055424"/>
                    <a:pt x="910838" y="1036558"/>
                    <a:pt x="910838" y="1013285"/>
                  </a:cubicBezTo>
                  <a:lnTo>
                    <a:pt x="910838" y="42139"/>
                  </a:lnTo>
                  <a:cubicBezTo>
                    <a:pt x="910838" y="18866"/>
                    <a:pt x="891972" y="0"/>
                    <a:pt x="868700" y="0"/>
                  </a:cubicBezTo>
                  <a:close/>
                </a:path>
              </a:pathLst>
            </a:custGeom>
            <a:blipFill>
              <a:blip r:embed="rId4"/>
              <a:stretch>
                <a:fillRect l="-13444" t="0" r="-60366" b="0"/>
              </a:stretch>
            </a:blipFill>
          </p:spPr>
        </p:sp>
      </p:grpSp>
      <p:grpSp>
        <p:nvGrpSpPr>
          <p:cNvPr name="Group 11" id="11"/>
          <p:cNvGrpSpPr/>
          <p:nvPr/>
        </p:nvGrpSpPr>
        <p:grpSpPr>
          <a:xfrm rot="0">
            <a:off x="4911384" y="6647469"/>
            <a:ext cx="2728557" cy="2387487"/>
            <a:chOff x="0" y="0"/>
            <a:chExt cx="812800" cy="711200"/>
          </a:xfrm>
        </p:grpSpPr>
        <p:sp>
          <p:nvSpPr>
            <p:cNvPr name="Freeform 12" id="12"/>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F1F1F1"/>
            </a:solidFill>
          </p:spPr>
        </p:sp>
        <p:sp>
          <p:nvSpPr>
            <p:cNvPr name="TextBox 13" id="13"/>
            <p:cNvSpPr txBox="true"/>
            <p:nvPr/>
          </p:nvSpPr>
          <p:spPr>
            <a:xfrm>
              <a:off x="127000" y="292100"/>
              <a:ext cx="558800" cy="368300"/>
            </a:xfrm>
            <a:prstGeom prst="rect">
              <a:avLst/>
            </a:prstGeom>
          </p:spPr>
          <p:txBody>
            <a:bodyPr anchor="ctr" rtlCol="false" tIns="50800" lIns="50800" bIns="50800" rIns="50800"/>
            <a:lstStyle/>
            <a:p>
              <a:pPr algn="ctr">
                <a:lnSpc>
                  <a:spcPts val="2591"/>
                </a:lnSpc>
              </a:pPr>
            </a:p>
          </p:txBody>
        </p:sp>
      </p:grpSp>
      <p:grpSp>
        <p:nvGrpSpPr>
          <p:cNvPr name="Group 14" id="14"/>
          <p:cNvGrpSpPr/>
          <p:nvPr/>
        </p:nvGrpSpPr>
        <p:grpSpPr>
          <a:xfrm rot="0">
            <a:off x="11584782" y="2818747"/>
            <a:ext cx="1543050" cy="154305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17" id="17"/>
          <p:cNvGrpSpPr/>
          <p:nvPr/>
        </p:nvGrpSpPr>
        <p:grpSpPr>
          <a:xfrm rot="0">
            <a:off x="12067618" y="3301583"/>
            <a:ext cx="577379" cy="577379"/>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Freeform 20" id="20"/>
          <p:cNvSpPr/>
          <p:nvPr/>
        </p:nvSpPr>
        <p:spPr>
          <a:xfrm flipH="false" flipV="false" rot="0">
            <a:off x="15098663" y="6647469"/>
            <a:ext cx="2160637" cy="2160637"/>
          </a:xfrm>
          <a:custGeom>
            <a:avLst/>
            <a:gdLst/>
            <a:ahLst/>
            <a:cxnLst/>
            <a:rect r="r" b="b" t="t" l="l"/>
            <a:pathLst>
              <a:path h="2160637" w="2160637">
                <a:moveTo>
                  <a:pt x="0" y="0"/>
                </a:moveTo>
                <a:lnTo>
                  <a:pt x="2160637" y="0"/>
                </a:lnTo>
                <a:lnTo>
                  <a:pt x="2160637" y="2160637"/>
                </a:lnTo>
                <a:lnTo>
                  <a:pt x="0" y="216063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21" id="21"/>
          <p:cNvGrpSpPr/>
          <p:nvPr/>
        </p:nvGrpSpPr>
        <p:grpSpPr>
          <a:xfrm rot="0">
            <a:off x="1028700" y="6966187"/>
            <a:ext cx="3380381" cy="1107548"/>
            <a:chOff x="0" y="0"/>
            <a:chExt cx="890306" cy="291700"/>
          </a:xfrm>
        </p:grpSpPr>
        <p:sp>
          <p:nvSpPr>
            <p:cNvPr name="Freeform 22" id="22"/>
            <p:cNvSpPr/>
            <p:nvPr/>
          </p:nvSpPr>
          <p:spPr>
            <a:xfrm flipH="false" flipV="false" rot="0">
              <a:off x="0" y="0"/>
              <a:ext cx="890306" cy="291700"/>
            </a:xfrm>
            <a:custGeom>
              <a:avLst/>
              <a:gdLst/>
              <a:ahLst/>
              <a:cxnLst/>
              <a:rect r="r" b="b" t="t" l="l"/>
              <a:pathLst>
                <a:path h="291700" w="890306">
                  <a:moveTo>
                    <a:pt x="116803" y="0"/>
                  </a:moveTo>
                  <a:lnTo>
                    <a:pt x="773503" y="0"/>
                  </a:lnTo>
                  <a:cubicBezTo>
                    <a:pt x="838012" y="0"/>
                    <a:pt x="890306" y="52294"/>
                    <a:pt x="890306" y="116803"/>
                  </a:cubicBezTo>
                  <a:lnTo>
                    <a:pt x="890306" y="174897"/>
                  </a:lnTo>
                  <a:cubicBezTo>
                    <a:pt x="890306" y="239405"/>
                    <a:pt x="838012" y="291700"/>
                    <a:pt x="773503" y="291700"/>
                  </a:cubicBezTo>
                  <a:lnTo>
                    <a:pt x="116803" y="291700"/>
                  </a:lnTo>
                  <a:cubicBezTo>
                    <a:pt x="52294" y="291700"/>
                    <a:pt x="0" y="239405"/>
                    <a:pt x="0" y="174897"/>
                  </a:cubicBezTo>
                  <a:lnTo>
                    <a:pt x="0" y="116803"/>
                  </a:lnTo>
                  <a:cubicBezTo>
                    <a:pt x="0" y="52294"/>
                    <a:pt x="52294" y="0"/>
                    <a:pt x="116803" y="0"/>
                  </a:cubicBezTo>
                  <a:close/>
                </a:path>
              </a:pathLst>
            </a:custGeom>
            <a:solidFill>
              <a:srgbClr val="DCE2EB"/>
            </a:solidFill>
          </p:spPr>
        </p:sp>
        <p:sp>
          <p:nvSpPr>
            <p:cNvPr name="TextBox 23" id="23"/>
            <p:cNvSpPr txBox="true"/>
            <p:nvPr/>
          </p:nvSpPr>
          <p:spPr>
            <a:xfrm>
              <a:off x="0" y="-38100"/>
              <a:ext cx="890306" cy="329800"/>
            </a:xfrm>
            <a:prstGeom prst="rect">
              <a:avLst/>
            </a:prstGeom>
          </p:spPr>
          <p:txBody>
            <a:bodyPr anchor="ctr" rtlCol="false" tIns="50800" lIns="50800" bIns="50800" rIns="50800"/>
            <a:lstStyle/>
            <a:p>
              <a:pPr algn="ctr">
                <a:lnSpc>
                  <a:spcPts val="2591"/>
                </a:lnSpc>
              </a:pPr>
            </a:p>
          </p:txBody>
        </p:sp>
      </p:grpSp>
      <p:grpSp>
        <p:nvGrpSpPr>
          <p:cNvPr name="Group 24" id="24"/>
          <p:cNvGrpSpPr/>
          <p:nvPr/>
        </p:nvGrpSpPr>
        <p:grpSpPr>
          <a:xfrm rot="0">
            <a:off x="1181100" y="7118587"/>
            <a:ext cx="3075708" cy="776477"/>
            <a:chOff x="0" y="0"/>
            <a:chExt cx="810063" cy="204504"/>
          </a:xfrm>
        </p:grpSpPr>
        <p:sp>
          <p:nvSpPr>
            <p:cNvPr name="Freeform 25" id="25"/>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26" id="26"/>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27" id="27"/>
          <p:cNvGrpSpPr/>
          <p:nvPr/>
        </p:nvGrpSpPr>
        <p:grpSpPr>
          <a:xfrm rot="0">
            <a:off x="3539643" y="7216229"/>
            <a:ext cx="581194" cy="581194"/>
            <a:chOff x="0" y="0"/>
            <a:chExt cx="812800" cy="812800"/>
          </a:xfrm>
        </p:grpSpPr>
        <p:sp>
          <p:nvSpPr>
            <p:cNvPr name="Freeform 28" id="2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9" id="29"/>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Freeform 30" id="30"/>
          <p:cNvSpPr/>
          <p:nvPr/>
        </p:nvSpPr>
        <p:spPr>
          <a:xfrm flipH="false" flipV="false" rot="0">
            <a:off x="5203029" y="5226633"/>
            <a:ext cx="2580316" cy="2580316"/>
          </a:xfrm>
          <a:custGeom>
            <a:avLst/>
            <a:gdLst/>
            <a:ahLst/>
            <a:cxnLst/>
            <a:rect r="r" b="b" t="t" l="l"/>
            <a:pathLst>
              <a:path h="2580316" w="2580316">
                <a:moveTo>
                  <a:pt x="0" y="0"/>
                </a:moveTo>
                <a:lnTo>
                  <a:pt x="2580316" y="0"/>
                </a:lnTo>
                <a:lnTo>
                  <a:pt x="2580316" y="2580315"/>
                </a:lnTo>
                <a:lnTo>
                  <a:pt x="0" y="258031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31" id="31"/>
          <p:cNvSpPr txBox="true"/>
          <p:nvPr/>
        </p:nvSpPr>
        <p:spPr>
          <a:xfrm rot="0">
            <a:off x="4441856" y="729745"/>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32" id="32"/>
          <p:cNvSpPr txBox="true"/>
          <p:nvPr/>
        </p:nvSpPr>
        <p:spPr>
          <a:xfrm rot="0">
            <a:off x="6829803" y="731958"/>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33" id="33"/>
          <p:cNvSpPr txBox="true"/>
          <p:nvPr/>
        </p:nvSpPr>
        <p:spPr>
          <a:xfrm rot="0">
            <a:off x="9537426" y="731958"/>
            <a:ext cx="158919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F1F1F1"/>
                </a:solidFill>
                <a:latin typeface="Montserrat"/>
                <a:ea typeface="Montserrat"/>
                <a:cs typeface="Montserrat"/>
                <a:sym typeface="Montserrat"/>
              </a:rPr>
              <a:t>CONTENT</a:t>
            </a:r>
          </a:p>
        </p:txBody>
      </p:sp>
      <p:sp>
        <p:nvSpPr>
          <p:cNvPr name="TextBox 34" id="34"/>
          <p:cNvSpPr txBox="true"/>
          <p:nvPr/>
        </p:nvSpPr>
        <p:spPr>
          <a:xfrm rot="0">
            <a:off x="11594836" y="729745"/>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name="TextBox 35" id="35"/>
          <p:cNvSpPr txBox="true"/>
          <p:nvPr/>
        </p:nvSpPr>
        <p:spPr>
          <a:xfrm rot="0">
            <a:off x="804572" y="627964"/>
            <a:ext cx="1888114" cy="562057"/>
          </a:xfrm>
          <a:prstGeom prst="rect">
            <a:avLst/>
          </a:prstGeom>
        </p:spPr>
        <p:txBody>
          <a:bodyPr anchor="t" rtlCol="false" tIns="0" lIns="0" bIns="0" rIns="0">
            <a:spAutoFit/>
          </a:bodyPr>
          <a:lstStyle/>
          <a:p>
            <a:pPr algn="l" marL="0" indent="0" lvl="0">
              <a:lnSpc>
                <a:spcPts val="2235"/>
              </a:lnSpc>
            </a:pPr>
            <a:r>
              <a:rPr lang="en-US" b="true" sz="2051" spc="4">
                <a:solidFill>
                  <a:srgbClr val="101B40"/>
                </a:solidFill>
                <a:latin typeface="Montserrat Bold"/>
                <a:ea typeface="Montserrat Bold"/>
                <a:cs typeface="Montserrat Bold"/>
                <a:sym typeface="Montserrat Bold"/>
              </a:rPr>
              <a:t>THINK </a:t>
            </a:r>
            <a:r>
              <a:rPr lang="en-US" sz="2051" spc="4">
                <a:solidFill>
                  <a:srgbClr val="101B40"/>
                </a:solidFill>
                <a:latin typeface="Montserrat"/>
                <a:ea typeface="Montserrat"/>
                <a:cs typeface="Montserrat"/>
                <a:sym typeface="Montserrat"/>
              </a:rPr>
              <a:t>UNLIMITED.</a:t>
            </a:r>
          </a:p>
        </p:txBody>
      </p:sp>
      <p:sp>
        <p:nvSpPr>
          <p:cNvPr name="TextBox 36" id="36"/>
          <p:cNvSpPr txBox="true"/>
          <p:nvPr/>
        </p:nvSpPr>
        <p:spPr>
          <a:xfrm rot="0">
            <a:off x="332432" y="2710458"/>
            <a:ext cx="7714761" cy="2007278"/>
          </a:xfrm>
          <a:prstGeom prst="rect">
            <a:avLst/>
          </a:prstGeom>
        </p:spPr>
        <p:txBody>
          <a:bodyPr anchor="t" rtlCol="false" tIns="0" lIns="0" bIns="0" rIns="0">
            <a:spAutoFit/>
          </a:bodyPr>
          <a:lstStyle/>
          <a:p>
            <a:pPr algn="just">
              <a:lnSpc>
                <a:spcPts val="7679"/>
              </a:lnSpc>
            </a:pPr>
            <a:r>
              <a:rPr lang="en-US" b="true" sz="8532" spc="-494">
                <a:solidFill>
                  <a:srgbClr val="101B40"/>
                </a:solidFill>
                <a:latin typeface="Montserrat Bold"/>
                <a:ea typeface="Montserrat Bold"/>
                <a:cs typeface="Montserrat Bold"/>
                <a:sym typeface="Montserrat Bold"/>
              </a:rPr>
              <a:t>Methodology &amp; Work Plan.</a:t>
            </a:r>
          </a:p>
        </p:txBody>
      </p:sp>
      <p:sp>
        <p:nvSpPr>
          <p:cNvPr name="TextBox 37" id="37"/>
          <p:cNvSpPr txBox="true"/>
          <p:nvPr/>
        </p:nvSpPr>
        <p:spPr>
          <a:xfrm rot="0">
            <a:off x="13442157" y="2331475"/>
            <a:ext cx="3673739" cy="3885057"/>
          </a:xfrm>
          <a:prstGeom prst="rect">
            <a:avLst/>
          </a:prstGeom>
        </p:spPr>
        <p:txBody>
          <a:bodyPr anchor="t" rtlCol="false" tIns="0" lIns="0" bIns="0" rIns="0">
            <a:spAutoFit/>
          </a:bodyPr>
          <a:lstStyle/>
          <a:p>
            <a:pPr algn="just">
              <a:lnSpc>
                <a:spcPts val="2604"/>
              </a:lnSpc>
            </a:pPr>
            <a:r>
              <a:rPr lang="en-US" b="true" sz="2100" spc="-134">
                <a:solidFill>
                  <a:srgbClr val="000000"/>
                </a:solidFill>
                <a:latin typeface="Montserrat Bold"/>
                <a:ea typeface="Montserrat Bold"/>
                <a:cs typeface="Montserrat Bold"/>
                <a:sym typeface="Montserrat Bold"/>
              </a:rPr>
              <a:t>Architecture Diagram </a:t>
            </a:r>
          </a:p>
          <a:p>
            <a:pPr algn="just">
              <a:lnSpc>
                <a:spcPts val="2604"/>
              </a:lnSpc>
            </a:pPr>
          </a:p>
          <a:p>
            <a:pPr algn="just">
              <a:lnSpc>
                <a:spcPts val="2604"/>
              </a:lnSpc>
            </a:pPr>
            <a:r>
              <a:rPr lang="en-US" sz="2100" spc="-134">
                <a:solidFill>
                  <a:srgbClr val="000000"/>
                </a:solidFill>
                <a:latin typeface="Montserrat"/>
                <a:ea typeface="Montserrat"/>
                <a:cs typeface="Montserrat"/>
                <a:sym typeface="Montserrat"/>
              </a:rPr>
              <a:t>User Speaks (Audio &amp; Video)</a:t>
            </a:r>
          </a:p>
          <a:p>
            <a:pPr algn="just">
              <a:lnSpc>
                <a:spcPts val="2604"/>
              </a:lnSpc>
            </a:pPr>
            <a:r>
              <a:rPr lang="en-US" sz="2100" spc="-134">
                <a:solidFill>
                  <a:srgbClr val="000000"/>
                </a:solidFill>
                <a:latin typeface="Montserrat"/>
                <a:ea typeface="Montserrat"/>
                <a:cs typeface="Montserrat"/>
                <a:sym typeface="Montserrat"/>
              </a:rPr>
              <a:t>↓</a:t>
            </a:r>
          </a:p>
          <a:p>
            <a:pPr algn="just">
              <a:lnSpc>
                <a:spcPts val="2604"/>
              </a:lnSpc>
            </a:pPr>
            <a:r>
              <a:rPr lang="en-US" sz="2100" spc="-134">
                <a:solidFill>
                  <a:srgbClr val="000000"/>
                </a:solidFill>
                <a:latin typeface="Montserrat"/>
                <a:ea typeface="Montserrat"/>
                <a:cs typeface="Montserrat"/>
                <a:sym typeface="Montserrat"/>
              </a:rPr>
              <a:t>Feature Extraction</a:t>
            </a:r>
          </a:p>
          <a:p>
            <a:pPr algn="just">
              <a:lnSpc>
                <a:spcPts val="2604"/>
              </a:lnSpc>
            </a:pPr>
            <a:r>
              <a:rPr lang="en-US" sz="2100" spc="-134">
                <a:solidFill>
                  <a:srgbClr val="000000"/>
                </a:solidFill>
                <a:latin typeface="Montserrat"/>
                <a:ea typeface="Montserrat"/>
                <a:cs typeface="Montserrat"/>
                <a:sym typeface="Montserrat"/>
              </a:rPr>
              <a:t>↓</a:t>
            </a:r>
          </a:p>
          <a:p>
            <a:pPr algn="just">
              <a:lnSpc>
                <a:spcPts val="2604"/>
              </a:lnSpc>
            </a:pPr>
            <a:r>
              <a:rPr lang="en-US" sz="2100" spc="-134">
                <a:solidFill>
                  <a:srgbClr val="000000"/>
                </a:solidFill>
                <a:latin typeface="Montserrat"/>
                <a:ea typeface="Montserrat"/>
                <a:cs typeface="Montserrat"/>
                <a:sym typeface="Montserrat"/>
              </a:rPr>
              <a:t>ML/AI Model</a:t>
            </a:r>
          </a:p>
          <a:p>
            <a:pPr algn="just">
              <a:lnSpc>
                <a:spcPts val="2604"/>
              </a:lnSpc>
            </a:pPr>
            <a:r>
              <a:rPr lang="en-US" sz="2100" spc="-134">
                <a:solidFill>
                  <a:srgbClr val="000000"/>
                </a:solidFill>
                <a:latin typeface="Montserrat"/>
                <a:ea typeface="Montserrat"/>
                <a:cs typeface="Montserrat"/>
                <a:sym typeface="Montserrat"/>
              </a:rPr>
              <a:t>↓</a:t>
            </a:r>
          </a:p>
          <a:p>
            <a:pPr algn="just">
              <a:lnSpc>
                <a:spcPts val="2604"/>
              </a:lnSpc>
            </a:pPr>
            <a:r>
              <a:rPr lang="en-US" sz="2100" spc="-134">
                <a:solidFill>
                  <a:srgbClr val="000000"/>
                </a:solidFill>
                <a:latin typeface="Montserrat"/>
                <a:ea typeface="Montserrat"/>
                <a:cs typeface="Montserrat"/>
                <a:sym typeface="Montserrat"/>
              </a:rPr>
              <a:t>Feedback Engine</a:t>
            </a:r>
          </a:p>
          <a:p>
            <a:pPr algn="just">
              <a:lnSpc>
                <a:spcPts val="2604"/>
              </a:lnSpc>
            </a:pPr>
            <a:r>
              <a:rPr lang="en-US" sz="2100" spc="-134">
                <a:solidFill>
                  <a:srgbClr val="000000"/>
                </a:solidFill>
                <a:latin typeface="Montserrat"/>
                <a:ea typeface="Montserrat"/>
                <a:cs typeface="Montserrat"/>
                <a:sym typeface="Montserrat"/>
              </a:rPr>
              <a:t>↓</a:t>
            </a:r>
          </a:p>
          <a:p>
            <a:pPr algn="just">
              <a:lnSpc>
                <a:spcPts val="2604"/>
              </a:lnSpc>
            </a:pPr>
            <a:r>
              <a:rPr lang="en-US" sz="2100" spc="-134">
                <a:solidFill>
                  <a:srgbClr val="000000"/>
                </a:solidFill>
                <a:latin typeface="Montserrat"/>
                <a:ea typeface="Montserrat"/>
                <a:cs typeface="Montserrat"/>
                <a:sym typeface="Montserrat"/>
              </a:rPr>
              <a:t>Personal Progress Tracker</a:t>
            </a:r>
          </a:p>
          <a:p>
            <a:pPr algn="just">
              <a:lnSpc>
                <a:spcPts val="2604"/>
              </a:lnSpc>
            </a:pPr>
          </a:p>
        </p:txBody>
      </p:sp>
      <p:sp>
        <p:nvSpPr>
          <p:cNvPr name="TextBox 38" id="38"/>
          <p:cNvSpPr txBox="true"/>
          <p:nvPr/>
        </p:nvSpPr>
        <p:spPr>
          <a:xfrm rot="0">
            <a:off x="1445357" y="7327936"/>
            <a:ext cx="2037135" cy="395879"/>
          </a:xfrm>
          <a:prstGeom prst="rect">
            <a:avLst/>
          </a:prstGeom>
        </p:spPr>
        <p:txBody>
          <a:bodyPr anchor="t" rtlCol="false" tIns="0" lIns="0" bIns="0" rIns="0">
            <a:spAutoFit/>
          </a:bodyPr>
          <a:lstStyle/>
          <a:p>
            <a:pPr algn="ctr">
              <a:lnSpc>
                <a:spcPts val="3079"/>
              </a:lnSpc>
            </a:pPr>
            <a:r>
              <a:rPr lang="en-US" b="true" sz="2851" spc="-202">
                <a:solidFill>
                  <a:srgbClr val="8FA4C1"/>
                </a:solidFill>
                <a:latin typeface="Montserrat Bold"/>
                <a:ea typeface="Montserrat Bold"/>
                <a:cs typeface="Montserrat Bold"/>
                <a:sym typeface="Montserrat Bold"/>
              </a:rPr>
              <a:t>Next Slide</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4409081" y="515471"/>
            <a:ext cx="9469839" cy="814592"/>
            <a:chOff x="0" y="0"/>
            <a:chExt cx="2494114" cy="214543"/>
          </a:xfrm>
        </p:grpSpPr>
        <p:sp>
          <p:nvSpPr>
            <p:cNvPr name="Freeform 3" id="3"/>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4" id="4"/>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5" id="5"/>
          <p:cNvGrpSpPr/>
          <p:nvPr/>
        </p:nvGrpSpPr>
        <p:grpSpPr>
          <a:xfrm rot="0">
            <a:off x="9460786" y="628301"/>
            <a:ext cx="1665830" cy="588932"/>
            <a:chOff x="0" y="0"/>
            <a:chExt cx="438737" cy="155110"/>
          </a:xfrm>
        </p:grpSpPr>
        <p:sp>
          <p:nvSpPr>
            <p:cNvPr name="Freeform 6" id="6"/>
            <p:cNvSpPr/>
            <p:nvPr/>
          </p:nvSpPr>
          <p:spPr>
            <a:xfrm flipH="false" flipV="false" rot="0">
              <a:off x="0" y="0"/>
              <a:ext cx="438737" cy="155110"/>
            </a:xfrm>
            <a:custGeom>
              <a:avLst/>
              <a:gdLst/>
              <a:ahLst/>
              <a:cxnLst/>
              <a:rect r="r" b="b" t="t" l="l"/>
              <a:pathLst>
                <a:path h="155110" w="438737">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name="TextBox 7" id="7"/>
            <p:cNvSpPr txBox="true"/>
            <p:nvPr/>
          </p:nvSpPr>
          <p:spPr>
            <a:xfrm>
              <a:off x="0" y="-38100"/>
              <a:ext cx="438737" cy="193210"/>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sp>
        <p:nvSpPr>
          <p:cNvPr name="TextBox 9" id="9"/>
          <p:cNvSpPr txBox="true"/>
          <p:nvPr/>
        </p:nvSpPr>
        <p:spPr>
          <a:xfrm rot="0">
            <a:off x="4441856" y="729745"/>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0" id="10"/>
          <p:cNvSpPr txBox="true"/>
          <p:nvPr/>
        </p:nvSpPr>
        <p:spPr>
          <a:xfrm rot="0">
            <a:off x="6829803" y="731958"/>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1" id="11"/>
          <p:cNvSpPr txBox="true"/>
          <p:nvPr/>
        </p:nvSpPr>
        <p:spPr>
          <a:xfrm rot="0">
            <a:off x="9499106" y="731958"/>
            <a:ext cx="158919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F4F4F4"/>
                </a:solidFill>
                <a:latin typeface="Montserrat"/>
                <a:ea typeface="Montserrat"/>
                <a:cs typeface="Montserrat"/>
                <a:sym typeface="Montserrat"/>
              </a:rPr>
              <a:t>CONTENT</a:t>
            </a:r>
          </a:p>
        </p:txBody>
      </p:sp>
      <p:sp>
        <p:nvSpPr>
          <p:cNvPr name="TextBox 12" id="12"/>
          <p:cNvSpPr txBox="true"/>
          <p:nvPr/>
        </p:nvSpPr>
        <p:spPr>
          <a:xfrm rot="0">
            <a:off x="11594836" y="729745"/>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name="TextBox 13" id="13"/>
          <p:cNvSpPr txBox="true"/>
          <p:nvPr/>
        </p:nvSpPr>
        <p:spPr>
          <a:xfrm rot="0">
            <a:off x="804572" y="627964"/>
            <a:ext cx="1888114" cy="562057"/>
          </a:xfrm>
          <a:prstGeom prst="rect">
            <a:avLst/>
          </a:prstGeom>
        </p:spPr>
        <p:txBody>
          <a:bodyPr anchor="t" rtlCol="false" tIns="0" lIns="0" bIns="0" rIns="0">
            <a:spAutoFit/>
          </a:bodyPr>
          <a:lstStyle/>
          <a:p>
            <a:pPr algn="l" marL="0" indent="0" lvl="0">
              <a:lnSpc>
                <a:spcPts val="2235"/>
              </a:lnSpc>
            </a:pPr>
            <a:r>
              <a:rPr lang="en-US" b="true" sz="2051" spc="4">
                <a:solidFill>
                  <a:srgbClr val="101B40"/>
                </a:solidFill>
                <a:latin typeface="Montserrat Bold"/>
                <a:ea typeface="Montserrat Bold"/>
                <a:cs typeface="Montserrat Bold"/>
                <a:sym typeface="Montserrat Bold"/>
              </a:rPr>
              <a:t>THINK </a:t>
            </a:r>
            <a:r>
              <a:rPr lang="en-US" sz="2051" spc="4">
                <a:solidFill>
                  <a:srgbClr val="101B40"/>
                </a:solidFill>
                <a:latin typeface="Montserrat"/>
                <a:ea typeface="Montserrat"/>
                <a:cs typeface="Montserrat"/>
                <a:sym typeface="Montserrat"/>
              </a:rPr>
              <a:t>UNLIMITED.</a:t>
            </a:r>
          </a:p>
        </p:txBody>
      </p:sp>
      <p:grpSp>
        <p:nvGrpSpPr>
          <p:cNvPr name="Group 14" id="14"/>
          <p:cNvGrpSpPr/>
          <p:nvPr/>
        </p:nvGrpSpPr>
        <p:grpSpPr>
          <a:xfrm rot="0">
            <a:off x="0" y="7254052"/>
            <a:ext cx="18288000" cy="3032948"/>
            <a:chOff x="0" y="0"/>
            <a:chExt cx="4816593" cy="798801"/>
          </a:xfrm>
        </p:grpSpPr>
        <p:sp>
          <p:nvSpPr>
            <p:cNvPr name="Freeform 15" id="15"/>
            <p:cNvSpPr/>
            <p:nvPr/>
          </p:nvSpPr>
          <p:spPr>
            <a:xfrm flipH="false" flipV="false" rot="0">
              <a:off x="0" y="0"/>
              <a:ext cx="4816592" cy="798801"/>
            </a:xfrm>
            <a:custGeom>
              <a:avLst/>
              <a:gdLst/>
              <a:ahLst/>
              <a:cxnLst/>
              <a:rect r="r" b="b" t="t" l="l"/>
              <a:pathLst>
                <a:path h="798801" w="4816592">
                  <a:moveTo>
                    <a:pt x="21590" y="0"/>
                  </a:moveTo>
                  <a:lnTo>
                    <a:pt x="4795002" y="0"/>
                  </a:lnTo>
                  <a:cubicBezTo>
                    <a:pt x="4800728" y="0"/>
                    <a:pt x="4806220" y="2275"/>
                    <a:pt x="4810269" y="6324"/>
                  </a:cubicBezTo>
                  <a:cubicBezTo>
                    <a:pt x="4814318" y="10372"/>
                    <a:pt x="4816592" y="15864"/>
                    <a:pt x="4816592" y="21590"/>
                  </a:cubicBezTo>
                  <a:lnTo>
                    <a:pt x="4816592" y="777211"/>
                  </a:lnTo>
                  <a:cubicBezTo>
                    <a:pt x="4816592" y="789135"/>
                    <a:pt x="4806926" y="798801"/>
                    <a:pt x="4795002" y="798801"/>
                  </a:cubicBezTo>
                  <a:lnTo>
                    <a:pt x="21590" y="798801"/>
                  </a:lnTo>
                  <a:cubicBezTo>
                    <a:pt x="15864" y="798801"/>
                    <a:pt x="10372" y="796526"/>
                    <a:pt x="6324" y="792478"/>
                  </a:cubicBezTo>
                  <a:cubicBezTo>
                    <a:pt x="2275" y="788429"/>
                    <a:pt x="0" y="782937"/>
                    <a:pt x="0" y="777211"/>
                  </a:cubicBezTo>
                  <a:lnTo>
                    <a:pt x="0" y="21590"/>
                  </a:lnTo>
                  <a:cubicBezTo>
                    <a:pt x="0" y="9666"/>
                    <a:pt x="9666" y="0"/>
                    <a:pt x="21590" y="0"/>
                  </a:cubicBezTo>
                  <a:close/>
                </a:path>
              </a:pathLst>
            </a:custGeom>
            <a:solidFill>
              <a:srgbClr val="DCE2EB"/>
            </a:solidFill>
          </p:spPr>
        </p:sp>
        <p:sp>
          <p:nvSpPr>
            <p:cNvPr name="TextBox 16" id="16"/>
            <p:cNvSpPr txBox="true"/>
            <p:nvPr/>
          </p:nvSpPr>
          <p:spPr>
            <a:xfrm>
              <a:off x="0" y="-38100"/>
              <a:ext cx="4816593" cy="836901"/>
            </a:xfrm>
            <a:prstGeom prst="rect">
              <a:avLst/>
            </a:prstGeom>
          </p:spPr>
          <p:txBody>
            <a:bodyPr anchor="ctr" rtlCol="false" tIns="50800" lIns="50800" bIns="50800" rIns="50800"/>
            <a:lstStyle/>
            <a:p>
              <a:pPr algn="ctr">
                <a:lnSpc>
                  <a:spcPts val="2591"/>
                </a:lnSpc>
              </a:pPr>
            </a:p>
          </p:txBody>
        </p:sp>
      </p:grpSp>
      <p:sp>
        <p:nvSpPr>
          <p:cNvPr name="TextBox 17" id="17"/>
          <p:cNvSpPr txBox="true"/>
          <p:nvPr/>
        </p:nvSpPr>
        <p:spPr>
          <a:xfrm rot="0">
            <a:off x="1269555" y="2261835"/>
            <a:ext cx="5967567" cy="3342628"/>
          </a:xfrm>
          <a:prstGeom prst="rect">
            <a:avLst/>
          </a:prstGeom>
        </p:spPr>
        <p:txBody>
          <a:bodyPr anchor="t" rtlCol="false" tIns="0" lIns="0" bIns="0" rIns="0">
            <a:spAutoFit/>
          </a:bodyPr>
          <a:lstStyle/>
          <a:p>
            <a:pPr algn="just">
              <a:lnSpc>
                <a:spcPts val="6509"/>
              </a:lnSpc>
            </a:pPr>
            <a:r>
              <a:rPr lang="en-US" b="true" sz="7233" spc="-419">
                <a:solidFill>
                  <a:srgbClr val="101B40"/>
                </a:solidFill>
                <a:latin typeface="Montserrat Bold"/>
                <a:ea typeface="Montserrat Bold"/>
                <a:cs typeface="Montserrat Bold"/>
                <a:sym typeface="Montserrat Bold"/>
              </a:rPr>
              <a:t>Technical Stack &amp; Development Phases</a:t>
            </a:r>
          </a:p>
        </p:txBody>
      </p:sp>
      <p:sp>
        <p:nvSpPr>
          <p:cNvPr name="Freeform 18" id="18"/>
          <p:cNvSpPr/>
          <p:nvPr/>
        </p:nvSpPr>
        <p:spPr>
          <a:xfrm flipH="false" flipV="false" rot="0">
            <a:off x="10498499" y="1954177"/>
            <a:ext cx="2770529" cy="2770529"/>
          </a:xfrm>
          <a:custGeom>
            <a:avLst/>
            <a:gdLst/>
            <a:ahLst/>
            <a:cxnLst/>
            <a:rect r="r" b="b" t="t" l="l"/>
            <a:pathLst>
              <a:path h="2770529" w="2770529">
                <a:moveTo>
                  <a:pt x="0" y="0"/>
                </a:moveTo>
                <a:lnTo>
                  <a:pt x="2770528" y="0"/>
                </a:lnTo>
                <a:lnTo>
                  <a:pt x="2770528" y="2770529"/>
                </a:lnTo>
                <a:lnTo>
                  <a:pt x="0" y="277052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9" id="19"/>
          <p:cNvSpPr/>
          <p:nvPr/>
        </p:nvSpPr>
        <p:spPr>
          <a:xfrm flipH="false" flipV="false" rot="0">
            <a:off x="6829803" y="2377584"/>
            <a:ext cx="6475834" cy="7909416"/>
          </a:xfrm>
          <a:custGeom>
            <a:avLst/>
            <a:gdLst/>
            <a:ahLst/>
            <a:cxnLst/>
            <a:rect r="r" b="b" t="t" l="l"/>
            <a:pathLst>
              <a:path h="7909416" w="6475834">
                <a:moveTo>
                  <a:pt x="0" y="0"/>
                </a:moveTo>
                <a:lnTo>
                  <a:pt x="6475834" y="0"/>
                </a:lnTo>
                <a:lnTo>
                  <a:pt x="6475834" y="7909416"/>
                </a:lnTo>
                <a:lnTo>
                  <a:pt x="0" y="7909416"/>
                </a:lnTo>
                <a:lnTo>
                  <a:pt x="0" y="0"/>
                </a:lnTo>
                <a:close/>
              </a:path>
            </a:pathLst>
          </a:custGeom>
          <a:blipFill>
            <a:blip r:embed="rId6"/>
            <a:stretch>
              <a:fillRect l="0" t="0" r="0" b="0"/>
            </a:stretch>
          </a:blipFill>
        </p:spPr>
      </p:sp>
      <p:grpSp>
        <p:nvGrpSpPr>
          <p:cNvPr name="Group 20" id="20"/>
          <p:cNvGrpSpPr/>
          <p:nvPr/>
        </p:nvGrpSpPr>
        <p:grpSpPr>
          <a:xfrm rot="0">
            <a:off x="1288746" y="6332292"/>
            <a:ext cx="3380381" cy="1173292"/>
            <a:chOff x="0" y="0"/>
            <a:chExt cx="890306" cy="309015"/>
          </a:xfrm>
        </p:grpSpPr>
        <p:sp>
          <p:nvSpPr>
            <p:cNvPr name="Freeform 21" id="21"/>
            <p:cNvSpPr/>
            <p:nvPr/>
          </p:nvSpPr>
          <p:spPr>
            <a:xfrm flipH="false" flipV="false" rot="0">
              <a:off x="0" y="0"/>
              <a:ext cx="890306" cy="309015"/>
            </a:xfrm>
            <a:custGeom>
              <a:avLst/>
              <a:gdLst/>
              <a:ahLst/>
              <a:cxnLst/>
              <a:rect r="r" b="b" t="t" l="l"/>
              <a:pathLst>
                <a:path h="309015" w="890306">
                  <a:moveTo>
                    <a:pt x="116803" y="0"/>
                  </a:moveTo>
                  <a:lnTo>
                    <a:pt x="773503" y="0"/>
                  </a:lnTo>
                  <a:cubicBezTo>
                    <a:pt x="838012" y="0"/>
                    <a:pt x="890306" y="52294"/>
                    <a:pt x="890306" y="116803"/>
                  </a:cubicBezTo>
                  <a:lnTo>
                    <a:pt x="890306" y="192213"/>
                  </a:lnTo>
                  <a:cubicBezTo>
                    <a:pt x="890306" y="256721"/>
                    <a:pt x="838012" y="309015"/>
                    <a:pt x="773503" y="309015"/>
                  </a:cubicBezTo>
                  <a:lnTo>
                    <a:pt x="116803" y="309015"/>
                  </a:lnTo>
                  <a:cubicBezTo>
                    <a:pt x="52294" y="309015"/>
                    <a:pt x="0" y="256721"/>
                    <a:pt x="0" y="192213"/>
                  </a:cubicBezTo>
                  <a:lnTo>
                    <a:pt x="0" y="116803"/>
                  </a:lnTo>
                  <a:cubicBezTo>
                    <a:pt x="0" y="52294"/>
                    <a:pt x="52294" y="0"/>
                    <a:pt x="116803" y="0"/>
                  </a:cubicBezTo>
                  <a:close/>
                </a:path>
              </a:pathLst>
            </a:custGeom>
            <a:solidFill>
              <a:srgbClr val="8FA4C1"/>
            </a:solidFill>
          </p:spPr>
        </p:sp>
        <p:sp>
          <p:nvSpPr>
            <p:cNvPr name="TextBox 22" id="22"/>
            <p:cNvSpPr txBox="true"/>
            <p:nvPr/>
          </p:nvSpPr>
          <p:spPr>
            <a:xfrm>
              <a:off x="0" y="-38100"/>
              <a:ext cx="890306" cy="347115"/>
            </a:xfrm>
            <a:prstGeom prst="rect">
              <a:avLst/>
            </a:prstGeom>
          </p:spPr>
          <p:txBody>
            <a:bodyPr anchor="ctr" rtlCol="false" tIns="50800" lIns="50800" bIns="50800" rIns="50800"/>
            <a:lstStyle/>
            <a:p>
              <a:pPr algn="ctr">
                <a:lnSpc>
                  <a:spcPts val="2591"/>
                </a:lnSpc>
              </a:pPr>
            </a:p>
          </p:txBody>
        </p:sp>
      </p:grpSp>
      <p:grpSp>
        <p:nvGrpSpPr>
          <p:cNvPr name="Group 23" id="23"/>
          <p:cNvGrpSpPr/>
          <p:nvPr/>
        </p:nvGrpSpPr>
        <p:grpSpPr>
          <a:xfrm rot="0">
            <a:off x="1441146" y="6484692"/>
            <a:ext cx="3075708" cy="776477"/>
            <a:chOff x="0" y="0"/>
            <a:chExt cx="810063" cy="204504"/>
          </a:xfrm>
        </p:grpSpPr>
        <p:sp>
          <p:nvSpPr>
            <p:cNvPr name="Freeform 24" id="24"/>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25" id="25"/>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26" id="26"/>
          <p:cNvGrpSpPr/>
          <p:nvPr/>
        </p:nvGrpSpPr>
        <p:grpSpPr>
          <a:xfrm rot="0">
            <a:off x="3799689" y="6582334"/>
            <a:ext cx="581194" cy="581194"/>
            <a:chOff x="0" y="0"/>
            <a:chExt cx="812800" cy="812800"/>
          </a:xfrm>
        </p:grpSpPr>
        <p:sp>
          <p:nvSpPr>
            <p:cNvPr name="Freeform 27" id="2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8" id="28"/>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TextBox 29" id="29"/>
          <p:cNvSpPr txBox="true"/>
          <p:nvPr/>
        </p:nvSpPr>
        <p:spPr>
          <a:xfrm rot="0">
            <a:off x="1705403" y="6694041"/>
            <a:ext cx="2037135" cy="395879"/>
          </a:xfrm>
          <a:prstGeom prst="rect">
            <a:avLst/>
          </a:prstGeom>
        </p:spPr>
        <p:txBody>
          <a:bodyPr anchor="t" rtlCol="false" tIns="0" lIns="0" bIns="0" rIns="0">
            <a:spAutoFit/>
          </a:bodyPr>
          <a:lstStyle/>
          <a:p>
            <a:pPr algn="ctr">
              <a:lnSpc>
                <a:spcPts val="3079"/>
              </a:lnSpc>
            </a:pPr>
            <a:r>
              <a:rPr lang="en-US" b="true" sz="2851" spc="-202">
                <a:solidFill>
                  <a:srgbClr val="8FA4C1"/>
                </a:solidFill>
                <a:latin typeface="Montserrat Bold"/>
                <a:ea typeface="Montserrat Bold"/>
                <a:cs typeface="Montserrat Bold"/>
                <a:sym typeface="Montserrat Bold"/>
              </a:rPr>
              <a:t>Next Slide</a:t>
            </a:r>
          </a:p>
        </p:txBody>
      </p:sp>
      <p:sp>
        <p:nvSpPr>
          <p:cNvPr name="TextBox 30" id="30"/>
          <p:cNvSpPr txBox="true"/>
          <p:nvPr/>
        </p:nvSpPr>
        <p:spPr>
          <a:xfrm rot="0">
            <a:off x="13442157" y="2331475"/>
            <a:ext cx="4845843" cy="3237357"/>
          </a:xfrm>
          <a:prstGeom prst="rect">
            <a:avLst/>
          </a:prstGeom>
        </p:spPr>
        <p:txBody>
          <a:bodyPr anchor="t" rtlCol="false" tIns="0" lIns="0" bIns="0" rIns="0">
            <a:spAutoFit/>
          </a:bodyPr>
          <a:lstStyle/>
          <a:p>
            <a:pPr algn="just" marL="453390" indent="-226695" lvl="1">
              <a:lnSpc>
                <a:spcPts val="2604"/>
              </a:lnSpc>
              <a:buFont typeface="Arial"/>
              <a:buChar char="•"/>
            </a:pPr>
            <a:r>
              <a:rPr lang="en-US" b="true" sz="2100" spc="-134">
                <a:solidFill>
                  <a:srgbClr val="000000"/>
                </a:solidFill>
                <a:latin typeface="Montserrat Bold"/>
                <a:ea typeface="Montserrat Bold"/>
                <a:cs typeface="Montserrat Bold"/>
                <a:sym typeface="Montserrat Bold"/>
              </a:rPr>
              <a:t>TechnicalStack:</a:t>
            </a:r>
            <a:r>
              <a:rPr lang="en-US" sz="2100" spc="-134">
                <a:solidFill>
                  <a:srgbClr val="000000"/>
                </a:solidFill>
                <a:latin typeface="Montserrat"/>
                <a:ea typeface="Montserrat"/>
                <a:cs typeface="Montserrat"/>
                <a:sym typeface="Montserrat"/>
              </a:rPr>
              <a:t>  </a:t>
            </a:r>
            <a:r>
              <a:rPr lang="en-US" sz="2100" spc="-134">
                <a:solidFill>
                  <a:srgbClr val="000000"/>
                </a:solidFill>
                <a:latin typeface="Montserrat"/>
                <a:ea typeface="Montserrat"/>
                <a:cs typeface="Montserrat"/>
                <a:sym typeface="Montserrat"/>
              </a:rPr>
              <a:t> </a:t>
            </a:r>
            <a:r>
              <a:rPr lang="en-US" sz="2100" spc="-134">
                <a:solidFill>
                  <a:srgbClr val="000000"/>
                </a:solidFill>
                <a:latin typeface="Montserrat"/>
                <a:ea typeface="Montserrat"/>
                <a:cs typeface="Montserrat"/>
                <a:sym typeface="Montserrat"/>
              </a:rPr>
              <a:t>Python(Flask/FastAPI),React.js,       Librosa, OpenCV, TensorFlow, MediaPipe, SQLite.</a:t>
            </a:r>
          </a:p>
          <a:p>
            <a:pPr algn="just" marL="453390" indent="-226695" lvl="1">
              <a:lnSpc>
                <a:spcPts val="2604"/>
              </a:lnSpc>
              <a:buFont typeface="Arial"/>
              <a:buChar char="•"/>
            </a:pPr>
            <a:r>
              <a:rPr lang="en-US" b="true" sz="2100" spc="-134">
                <a:solidFill>
                  <a:srgbClr val="000000"/>
                </a:solidFill>
                <a:latin typeface="Montserrat Bold"/>
                <a:ea typeface="Montserrat Bold"/>
                <a:cs typeface="Montserrat Bold"/>
                <a:sym typeface="Montserrat Bold"/>
              </a:rPr>
              <a:t>Development Phases</a:t>
            </a:r>
            <a:r>
              <a:rPr lang="en-US" sz="2100" spc="-134">
                <a:solidFill>
                  <a:srgbClr val="000000"/>
                </a:solidFill>
                <a:latin typeface="Montserrat"/>
                <a:ea typeface="Montserrat"/>
                <a:cs typeface="Montserrat"/>
                <a:sym typeface="Montserrat"/>
              </a:rPr>
              <a:t>: </a:t>
            </a:r>
          </a:p>
          <a:p>
            <a:pPr algn="just">
              <a:lnSpc>
                <a:spcPts val="2604"/>
              </a:lnSpc>
            </a:pPr>
            <a:r>
              <a:rPr lang="en-US" sz="2100" spc="-134">
                <a:solidFill>
                  <a:srgbClr val="000000"/>
                </a:solidFill>
                <a:latin typeface="Montserrat"/>
                <a:ea typeface="Montserrat"/>
                <a:cs typeface="Montserrat"/>
                <a:sym typeface="Montserrat"/>
              </a:rPr>
              <a:t>        </a:t>
            </a:r>
            <a:r>
              <a:rPr lang="en-US" sz="2100" spc="-134">
                <a:solidFill>
                  <a:srgbClr val="000000"/>
                </a:solidFill>
                <a:latin typeface="Montserrat"/>
                <a:ea typeface="Montserrat"/>
                <a:cs typeface="Montserrat"/>
                <a:sym typeface="Montserrat"/>
              </a:rPr>
              <a:t>Phase 1: Research &amp; Planning. </a:t>
            </a:r>
          </a:p>
          <a:p>
            <a:pPr algn="just">
              <a:lnSpc>
                <a:spcPts val="2604"/>
              </a:lnSpc>
            </a:pPr>
            <a:r>
              <a:rPr lang="en-US" sz="2100" spc="-134">
                <a:solidFill>
                  <a:srgbClr val="000000"/>
                </a:solidFill>
                <a:latin typeface="Montserrat"/>
                <a:ea typeface="Montserrat"/>
                <a:cs typeface="Montserrat"/>
                <a:sym typeface="Montserrat"/>
              </a:rPr>
              <a:t>        Phase 2: Model Training. </a:t>
            </a:r>
          </a:p>
          <a:p>
            <a:pPr algn="just">
              <a:lnSpc>
                <a:spcPts val="2604"/>
              </a:lnSpc>
            </a:pPr>
            <a:r>
              <a:rPr lang="en-US" sz="2100" spc="-134">
                <a:solidFill>
                  <a:srgbClr val="000000"/>
                </a:solidFill>
                <a:latin typeface="Montserrat"/>
                <a:ea typeface="Montserrat"/>
                <a:cs typeface="Montserrat"/>
                <a:sym typeface="Montserrat"/>
              </a:rPr>
              <a:t>        Phase 3: System Integration. </a:t>
            </a:r>
          </a:p>
          <a:p>
            <a:pPr algn="just">
              <a:lnSpc>
                <a:spcPts val="2604"/>
              </a:lnSpc>
            </a:pPr>
            <a:r>
              <a:rPr lang="en-US" sz="2100" spc="-134">
                <a:solidFill>
                  <a:srgbClr val="000000"/>
                </a:solidFill>
                <a:latin typeface="Montserrat"/>
                <a:ea typeface="Montserrat"/>
                <a:cs typeface="Montserrat"/>
                <a:sym typeface="Montserrat"/>
              </a:rPr>
              <a:t>        Phase 4: Testing &amp; Deployment.</a:t>
            </a:r>
          </a:p>
          <a:p>
            <a:pPr algn="just">
              <a:lnSpc>
                <a:spcPts val="2604"/>
              </a:lnSpc>
            </a:pPr>
          </a:p>
        </p:txBody>
      </p:sp>
      <p:sp>
        <p:nvSpPr>
          <p:cNvPr name="Freeform 31" id="31"/>
          <p:cNvSpPr/>
          <p:nvPr/>
        </p:nvSpPr>
        <p:spPr>
          <a:xfrm flipH="false" flipV="false" rot="0">
            <a:off x="14955259" y="6173734"/>
            <a:ext cx="2160637" cy="2160637"/>
          </a:xfrm>
          <a:custGeom>
            <a:avLst/>
            <a:gdLst/>
            <a:ahLst/>
            <a:cxnLst/>
            <a:rect r="r" b="b" t="t" l="l"/>
            <a:pathLst>
              <a:path h="2160637" w="2160637">
                <a:moveTo>
                  <a:pt x="0" y="0"/>
                </a:moveTo>
                <a:lnTo>
                  <a:pt x="2160637" y="0"/>
                </a:lnTo>
                <a:lnTo>
                  <a:pt x="2160637" y="2160636"/>
                </a:lnTo>
                <a:lnTo>
                  <a:pt x="0" y="216063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4409081" y="515471"/>
            <a:ext cx="9469839" cy="814592"/>
            <a:chOff x="0" y="0"/>
            <a:chExt cx="2494114" cy="214543"/>
          </a:xfrm>
        </p:grpSpPr>
        <p:sp>
          <p:nvSpPr>
            <p:cNvPr name="Freeform 3" id="3"/>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4" id="4"/>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5" id="5"/>
          <p:cNvGrpSpPr/>
          <p:nvPr/>
        </p:nvGrpSpPr>
        <p:grpSpPr>
          <a:xfrm rot="0">
            <a:off x="9460786" y="628301"/>
            <a:ext cx="1665830" cy="588932"/>
            <a:chOff x="0" y="0"/>
            <a:chExt cx="438737" cy="155110"/>
          </a:xfrm>
        </p:grpSpPr>
        <p:sp>
          <p:nvSpPr>
            <p:cNvPr name="Freeform 6" id="6"/>
            <p:cNvSpPr/>
            <p:nvPr/>
          </p:nvSpPr>
          <p:spPr>
            <a:xfrm flipH="false" flipV="false" rot="0">
              <a:off x="0" y="0"/>
              <a:ext cx="438737" cy="155110"/>
            </a:xfrm>
            <a:custGeom>
              <a:avLst/>
              <a:gdLst/>
              <a:ahLst/>
              <a:cxnLst/>
              <a:rect r="r" b="b" t="t" l="l"/>
              <a:pathLst>
                <a:path h="155110" w="438737">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name="TextBox 7" id="7"/>
            <p:cNvSpPr txBox="true"/>
            <p:nvPr/>
          </p:nvSpPr>
          <p:spPr>
            <a:xfrm>
              <a:off x="0" y="-38100"/>
              <a:ext cx="438737" cy="193210"/>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9" id="9"/>
          <p:cNvGrpSpPr/>
          <p:nvPr/>
        </p:nvGrpSpPr>
        <p:grpSpPr>
          <a:xfrm rot="0">
            <a:off x="11126616" y="2222524"/>
            <a:ext cx="5879177" cy="6812433"/>
            <a:chOff x="0" y="0"/>
            <a:chExt cx="910838" cy="1055424"/>
          </a:xfrm>
        </p:grpSpPr>
        <p:sp>
          <p:nvSpPr>
            <p:cNvPr name="Freeform 10" id="10"/>
            <p:cNvSpPr/>
            <p:nvPr/>
          </p:nvSpPr>
          <p:spPr>
            <a:xfrm flipH="false" flipV="false" rot="0">
              <a:off x="0" y="0"/>
              <a:ext cx="910838" cy="1055424"/>
            </a:xfrm>
            <a:custGeom>
              <a:avLst/>
              <a:gdLst/>
              <a:ahLst/>
              <a:cxnLst/>
              <a:rect r="r" b="b" t="t" l="l"/>
              <a:pathLst>
                <a:path h="1055424" w="910838">
                  <a:moveTo>
                    <a:pt x="42139" y="0"/>
                  </a:moveTo>
                  <a:lnTo>
                    <a:pt x="868699" y="0"/>
                  </a:lnTo>
                  <a:cubicBezTo>
                    <a:pt x="891972" y="0"/>
                    <a:pt x="910838" y="18866"/>
                    <a:pt x="910838" y="42139"/>
                  </a:cubicBezTo>
                  <a:lnTo>
                    <a:pt x="910838" y="1013285"/>
                  </a:lnTo>
                  <a:cubicBezTo>
                    <a:pt x="910838" y="1036558"/>
                    <a:pt x="891972" y="1055424"/>
                    <a:pt x="868699" y="1055424"/>
                  </a:cubicBezTo>
                  <a:lnTo>
                    <a:pt x="42139" y="1055424"/>
                  </a:lnTo>
                  <a:cubicBezTo>
                    <a:pt x="18866" y="1055424"/>
                    <a:pt x="0" y="1036558"/>
                    <a:pt x="0" y="1013285"/>
                  </a:cubicBezTo>
                  <a:lnTo>
                    <a:pt x="0" y="42139"/>
                  </a:lnTo>
                  <a:cubicBezTo>
                    <a:pt x="0" y="18866"/>
                    <a:pt x="18866" y="0"/>
                    <a:pt x="42139" y="0"/>
                  </a:cubicBezTo>
                  <a:close/>
                </a:path>
              </a:pathLst>
            </a:custGeom>
            <a:blipFill>
              <a:blip r:embed="rId4"/>
              <a:stretch>
                <a:fillRect l="-7936" t="0" r="-7936" b="0"/>
              </a:stretch>
            </a:blipFill>
          </p:spPr>
        </p:sp>
      </p:grpSp>
      <p:grpSp>
        <p:nvGrpSpPr>
          <p:cNvPr name="Group 11" id="11"/>
          <p:cNvGrpSpPr/>
          <p:nvPr/>
        </p:nvGrpSpPr>
        <p:grpSpPr>
          <a:xfrm rot="0">
            <a:off x="15492906" y="1840347"/>
            <a:ext cx="1766394" cy="1766394"/>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name="TextBox 13" id="13"/>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14" id="14"/>
          <p:cNvGrpSpPr/>
          <p:nvPr/>
        </p:nvGrpSpPr>
        <p:grpSpPr>
          <a:xfrm rot="0">
            <a:off x="16045629" y="2393069"/>
            <a:ext cx="660949" cy="660949"/>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17" id="17"/>
          <p:cNvGrpSpPr/>
          <p:nvPr/>
        </p:nvGrpSpPr>
        <p:grpSpPr>
          <a:xfrm rot="0">
            <a:off x="1154833" y="8417555"/>
            <a:ext cx="3075708" cy="776477"/>
            <a:chOff x="0" y="0"/>
            <a:chExt cx="810063" cy="204504"/>
          </a:xfrm>
        </p:grpSpPr>
        <p:sp>
          <p:nvSpPr>
            <p:cNvPr name="Freeform 18" id="18"/>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19" id="19"/>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20" id="20"/>
          <p:cNvGrpSpPr/>
          <p:nvPr/>
        </p:nvGrpSpPr>
        <p:grpSpPr>
          <a:xfrm rot="0">
            <a:off x="3513376" y="8515197"/>
            <a:ext cx="581194" cy="581194"/>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2" id="22"/>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TextBox 23" id="23"/>
          <p:cNvSpPr txBox="true"/>
          <p:nvPr/>
        </p:nvSpPr>
        <p:spPr>
          <a:xfrm rot="0">
            <a:off x="4441856" y="729745"/>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24" id="24"/>
          <p:cNvSpPr txBox="true"/>
          <p:nvPr/>
        </p:nvSpPr>
        <p:spPr>
          <a:xfrm rot="0">
            <a:off x="6829803" y="731958"/>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25" id="25"/>
          <p:cNvSpPr txBox="true"/>
          <p:nvPr/>
        </p:nvSpPr>
        <p:spPr>
          <a:xfrm rot="0">
            <a:off x="9499106" y="731958"/>
            <a:ext cx="158919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F4F4F4"/>
                </a:solidFill>
                <a:latin typeface="Montserrat"/>
                <a:ea typeface="Montserrat"/>
                <a:cs typeface="Montserrat"/>
                <a:sym typeface="Montserrat"/>
              </a:rPr>
              <a:t>CONTENT</a:t>
            </a:r>
          </a:p>
        </p:txBody>
      </p:sp>
      <p:sp>
        <p:nvSpPr>
          <p:cNvPr name="TextBox 26" id="26"/>
          <p:cNvSpPr txBox="true"/>
          <p:nvPr/>
        </p:nvSpPr>
        <p:spPr>
          <a:xfrm rot="0">
            <a:off x="11594836" y="729745"/>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name="TextBox 27" id="27"/>
          <p:cNvSpPr txBox="true"/>
          <p:nvPr/>
        </p:nvSpPr>
        <p:spPr>
          <a:xfrm rot="0">
            <a:off x="804572" y="627964"/>
            <a:ext cx="1888114" cy="562057"/>
          </a:xfrm>
          <a:prstGeom prst="rect">
            <a:avLst/>
          </a:prstGeom>
        </p:spPr>
        <p:txBody>
          <a:bodyPr anchor="t" rtlCol="false" tIns="0" lIns="0" bIns="0" rIns="0">
            <a:spAutoFit/>
          </a:bodyPr>
          <a:lstStyle/>
          <a:p>
            <a:pPr algn="l" marL="0" indent="0" lvl="0">
              <a:lnSpc>
                <a:spcPts val="2235"/>
              </a:lnSpc>
            </a:pPr>
            <a:r>
              <a:rPr lang="en-US" b="true" sz="2051" spc="4">
                <a:solidFill>
                  <a:srgbClr val="101B40"/>
                </a:solidFill>
                <a:latin typeface="Montserrat Bold"/>
                <a:ea typeface="Montserrat Bold"/>
                <a:cs typeface="Montserrat Bold"/>
                <a:sym typeface="Montserrat Bold"/>
              </a:rPr>
              <a:t>THINK </a:t>
            </a:r>
            <a:r>
              <a:rPr lang="en-US" sz="2051" spc="4">
                <a:solidFill>
                  <a:srgbClr val="101B40"/>
                </a:solidFill>
                <a:latin typeface="Montserrat"/>
                <a:ea typeface="Montserrat"/>
                <a:cs typeface="Montserrat"/>
                <a:sym typeface="Montserrat"/>
              </a:rPr>
              <a:t>UNLIMITED.</a:t>
            </a:r>
          </a:p>
        </p:txBody>
      </p:sp>
      <p:sp>
        <p:nvSpPr>
          <p:cNvPr name="TextBox 28" id="28"/>
          <p:cNvSpPr txBox="true"/>
          <p:nvPr/>
        </p:nvSpPr>
        <p:spPr>
          <a:xfrm rot="0">
            <a:off x="1288746" y="2970629"/>
            <a:ext cx="8183598" cy="2007278"/>
          </a:xfrm>
          <a:prstGeom prst="rect">
            <a:avLst/>
          </a:prstGeom>
        </p:spPr>
        <p:txBody>
          <a:bodyPr anchor="t" rtlCol="false" tIns="0" lIns="0" bIns="0" rIns="0">
            <a:spAutoFit/>
          </a:bodyPr>
          <a:lstStyle/>
          <a:p>
            <a:pPr algn="just">
              <a:lnSpc>
                <a:spcPts val="7679"/>
              </a:lnSpc>
            </a:pPr>
            <a:r>
              <a:rPr lang="en-US" b="true" sz="8532" spc="-494">
                <a:solidFill>
                  <a:srgbClr val="101B40"/>
                </a:solidFill>
                <a:latin typeface="Montserrat Bold"/>
                <a:ea typeface="Montserrat Bold"/>
                <a:cs typeface="Montserrat Bold"/>
                <a:sym typeface="Montserrat Bold"/>
              </a:rPr>
              <a:t>Resource Planning</a:t>
            </a:r>
          </a:p>
        </p:txBody>
      </p:sp>
      <p:sp>
        <p:nvSpPr>
          <p:cNvPr name="TextBox 29" id="29"/>
          <p:cNvSpPr txBox="true"/>
          <p:nvPr/>
        </p:nvSpPr>
        <p:spPr>
          <a:xfrm rot="0">
            <a:off x="1288746" y="6361298"/>
            <a:ext cx="7448140" cy="1941957"/>
          </a:xfrm>
          <a:prstGeom prst="rect">
            <a:avLst/>
          </a:prstGeom>
        </p:spPr>
        <p:txBody>
          <a:bodyPr anchor="t" rtlCol="false" tIns="0" lIns="0" bIns="0" rIns="0">
            <a:spAutoFit/>
          </a:bodyPr>
          <a:lstStyle/>
          <a:p>
            <a:pPr algn="just">
              <a:lnSpc>
                <a:spcPts val="2604"/>
              </a:lnSpc>
            </a:pPr>
            <a:r>
              <a:rPr lang="en-US" b="true" sz="2100" spc="-134">
                <a:solidFill>
                  <a:srgbClr val="000000"/>
                </a:solidFill>
                <a:latin typeface="Montserrat Bold"/>
                <a:ea typeface="Montserrat Bold"/>
                <a:cs typeface="Montserrat Bold"/>
                <a:sym typeface="Montserrat Bold"/>
              </a:rPr>
              <a:t>Hardware</a:t>
            </a:r>
          </a:p>
          <a:p>
            <a:pPr algn="just" marL="453390" indent="-226695" lvl="1">
              <a:lnSpc>
                <a:spcPts val="2604"/>
              </a:lnSpc>
              <a:buFont typeface="Arial"/>
              <a:buChar char="•"/>
            </a:pPr>
            <a:r>
              <a:rPr lang="en-US" sz="2100" spc="-134">
                <a:solidFill>
                  <a:srgbClr val="000000"/>
                </a:solidFill>
                <a:latin typeface="Montserrat"/>
                <a:ea typeface="Montserrat"/>
                <a:cs typeface="Montserrat"/>
                <a:sym typeface="Montserrat"/>
              </a:rPr>
              <a:t>Standard Laptop with mic and webcam</a:t>
            </a:r>
          </a:p>
          <a:p>
            <a:pPr algn="just">
              <a:lnSpc>
                <a:spcPts val="2604"/>
              </a:lnSpc>
            </a:pPr>
          </a:p>
          <a:p>
            <a:pPr algn="just">
              <a:lnSpc>
                <a:spcPts val="2604"/>
              </a:lnSpc>
            </a:pPr>
            <a:r>
              <a:rPr lang="en-US" b="true" sz="2100" spc="-134">
                <a:solidFill>
                  <a:srgbClr val="000000"/>
                </a:solidFill>
                <a:latin typeface="Montserrat Bold"/>
                <a:ea typeface="Montserrat Bold"/>
                <a:cs typeface="Montserrat Bold"/>
                <a:sym typeface="Montserrat Bold"/>
              </a:rPr>
              <a:t>Software &amp; Libraries</a:t>
            </a:r>
          </a:p>
          <a:p>
            <a:pPr algn="just" marL="453390" indent="-226695" lvl="1">
              <a:lnSpc>
                <a:spcPts val="2604"/>
              </a:lnSpc>
              <a:buFont typeface="Arial"/>
              <a:buChar char="•"/>
            </a:pPr>
            <a:r>
              <a:rPr lang="en-US" sz="2100" spc="-134">
                <a:solidFill>
                  <a:srgbClr val="000000"/>
                </a:solidFill>
                <a:latin typeface="Montserrat"/>
                <a:ea typeface="Montserrat"/>
                <a:cs typeface="Montserrat"/>
                <a:sym typeface="Montserrat"/>
              </a:rPr>
              <a:t>Content: Python, React.js, Flask/FastAPI, Librosa, OpenCV, SQLite.</a:t>
            </a:r>
          </a:p>
        </p:txBody>
      </p:sp>
      <p:sp>
        <p:nvSpPr>
          <p:cNvPr name="TextBox 30" id="30"/>
          <p:cNvSpPr txBox="true"/>
          <p:nvPr/>
        </p:nvSpPr>
        <p:spPr>
          <a:xfrm rot="0">
            <a:off x="1288746" y="5219060"/>
            <a:ext cx="9004955" cy="929661"/>
          </a:xfrm>
          <a:prstGeom prst="rect">
            <a:avLst/>
          </a:prstGeom>
        </p:spPr>
        <p:txBody>
          <a:bodyPr anchor="t" rtlCol="false" tIns="0" lIns="0" bIns="0" rIns="0">
            <a:spAutoFit/>
          </a:bodyPr>
          <a:lstStyle/>
          <a:p>
            <a:pPr algn="just">
              <a:lnSpc>
                <a:spcPts val="2431"/>
              </a:lnSpc>
            </a:pPr>
            <a:r>
              <a:rPr lang="en-US" b="true" sz="2251" i="true" spc="-159">
                <a:solidFill>
                  <a:srgbClr val="8FA4C1"/>
                </a:solidFill>
                <a:latin typeface="Montserrat Semi-Bold Italics"/>
                <a:ea typeface="Montserrat Semi-Bold Italics"/>
                <a:cs typeface="Montserrat Semi-Bold Italics"/>
                <a:sym typeface="Montserrat Semi-Bold Italics"/>
              </a:rPr>
              <a:t>OUR PROJECT IS DESIGNED TO BE HIGHLY RESOURCE-EFFICIENT, LEVERAGING EXISTING HARDWARE AND OPEN-SOURCE LIBRARIES TO MINIMIZE COST.</a:t>
            </a:r>
          </a:p>
        </p:txBody>
      </p:sp>
      <p:sp>
        <p:nvSpPr>
          <p:cNvPr name="TextBox 31" id="31"/>
          <p:cNvSpPr txBox="true"/>
          <p:nvPr/>
        </p:nvSpPr>
        <p:spPr>
          <a:xfrm rot="0">
            <a:off x="1419090" y="8626905"/>
            <a:ext cx="2037135" cy="395879"/>
          </a:xfrm>
          <a:prstGeom prst="rect">
            <a:avLst/>
          </a:prstGeom>
        </p:spPr>
        <p:txBody>
          <a:bodyPr anchor="t" rtlCol="false" tIns="0" lIns="0" bIns="0" rIns="0">
            <a:spAutoFit/>
          </a:bodyPr>
          <a:lstStyle/>
          <a:p>
            <a:pPr algn="ctr">
              <a:lnSpc>
                <a:spcPts val="3079"/>
              </a:lnSpc>
            </a:pPr>
            <a:r>
              <a:rPr lang="en-US" b="true" sz="2851" spc="-202">
                <a:solidFill>
                  <a:srgbClr val="8FA4C1"/>
                </a:solidFill>
                <a:latin typeface="Montserrat Bold"/>
                <a:ea typeface="Montserrat Bold"/>
                <a:cs typeface="Montserrat Bold"/>
                <a:sym typeface="Montserrat Bold"/>
              </a:rPr>
              <a:t>Next Slide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4409081" y="515471"/>
            <a:ext cx="9469839" cy="814592"/>
            <a:chOff x="0" y="0"/>
            <a:chExt cx="2494114" cy="214543"/>
          </a:xfrm>
        </p:grpSpPr>
        <p:sp>
          <p:nvSpPr>
            <p:cNvPr name="Freeform 3" id="3"/>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4" id="4"/>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5" id="5"/>
          <p:cNvGrpSpPr/>
          <p:nvPr/>
        </p:nvGrpSpPr>
        <p:grpSpPr>
          <a:xfrm rot="0">
            <a:off x="9460786" y="628301"/>
            <a:ext cx="1665830" cy="588932"/>
            <a:chOff x="0" y="0"/>
            <a:chExt cx="438737" cy="155110"/>
          </a:xfrm>
        </p:grpSpPr>
        <p:sp>
          <p:nvSpPr>
            <p:cNvPr name="Freeform 6" id="6"/>
            <p:cNvSpPr/>
            <p:nvPr/>
          </p:nvSpPr>
          <p:spPr>
            <a:xfrm flipH="false" flipV="false" rot="0">
              <a:off x="0" y="0"/>
              <a:ext cx="438737" cy="155110"/>
            </a:xfrm>
            <a:custGeom>
              <a:avLst/>
              <a:gdLst/>
              <a:ahLst/>
              <a:cxnLst/>
              <a:rect r="r" b="b" t="t" l="l"/>
              <a:pathLst>
                <a:path h="155110" w="438737">
                  <a:moveTo>
                    <a:pt x="77555" y="0"/>
                  </a:moveTo>
                  <a:lnTo>
                    <a:pt x="361182" y="0"/>
                  </a:lnTo>
                  <a:cubicBezTo>
                    <a:pt x="404015" y="0"/>
                    <a:pt x="438737" y="34722"/>
                    <a:pt x="438737" y="77555"/>
                  </a:cubicBezTo>
                  <a:lnTo>
                    <a:pt x="438737" y="77555"/>
                  </a:lnTo>
                  <a:cubicBezTo>
                    <a:pt x="438737" y="120387"/>
                    <a:pt x="404015" y="155110"/>
                    <a:pt x="361182"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name="TextBox 7" id="7"/>
            <p:cNvSpPr txBox="true"/>
            <p:nvPr/>
          </p:nvSpPr>
          <p:spPr>
            <a:xfrm>
              <a:off x="0" y="-38100"/>
              <a:ext cx="438737" cy="193210"/>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grpSp>
        <p:nvGrpSpPr>
          <p:cNvPr name="Group 9" id="9"/>
          <p:cNvGrpSpPr/>
          <p:nvPr/>
        </p:nvGrpSpPr>
        <p:grpSpPr>
          <a:xfrm rot="0">
            <a:off x="-321703" y="0"/>
            <a:ext cx="4264059" cy="10287000"/>
            <a:chOff x="0" y="0"/>
            <a:chExt cx="1123044" cy="2709333"/>
          </a:xfrm>
        </p:grpSpPr>
        <p:sp>
          <p:nvSpPr>
            <p:cNvPr name="Freeform 10" id="10"/>
            <p:cNvSpPr/>
            <p:nvPr/>
          </p:nvSpPr>
          <p:spPr>
            <a:xfrm flipH="false" flipV="false" rot="0">
              <a:off x="0" y="0"/>
              <a:ext cx="1123044" cy="2709333"/>
            </a:xfrm>
            <a:custGeom>
              <a:avLst/>
              <a:gdLst/>
              <a:ahLst/>
              <a:cxnLst/>
              <a:rect r="r" b="b" t="t" l="l"/>
              <a:pathLst>
                <a:path h="2709333" w="1123044">
                  <a:moveTo>
                    <a:pt x="92597" y="0"/>
                  </a:moveTo>
                  <a:lnTo>
                    <a:pt x="1030448" y="0"/>
                  </a:lnTo>
                  <a:cubicBezTo>
                    <a:pt x="1081587" y="0"/>
                    <a:pt x="1123044" y="41457"/>
                    <a:pt x="1123044" y="92597"/>
                  </a:cubicBezTo>
                  <a:lnTo>
                    <a:pt x="1123044" y="2616737"/>
                  </a:lnTo>
                  <a:cubicBezTo>
                    <a:pt x="1123044" y="2667876"/>
                    <a:pt x="1081587" y="2709333"/>
                    <a:pt x="1030448" y="2709333"/>
                  </a:cubicBezTo>
                  <a:lnTo>
                    <a:pt x="92597" y="2709333"/>
                  </a:lnTo>
                  <a:cubicBezTo>
                    <a:pt x="41457" y="2709333"/>
                    <a:pt x="0" y="2667876"/>
                    <a:pt x="0" y="2616737"/>
                  </a:cubicBezTo>
                  <a:lnTo>
                    <a:pt x="0" y="92597"/>
                  </a:lnTo>
                  <a:cubicBezTo>
                    <a:pt x="0" y="41457"/>
                    <a:pt x="41457" y="0"/>
                    <a:pt x="92597" y="0"/>
                  </a:cubicBezTo>
                  <a:close/>
                </a:path>
              </a:pathLst>
            </a:custGeom>
            <a:solidFill>
              <a:srgbClr val="DCE2EB"/>
            </a:solidFill>
          </p:spPr>
        </p:sp>
        <p:sp>
          <p:nvSpPr>
            <p:cNvPr name="TextBox 11" id="11"/>
            <p:cNvSpPr txBox="true"/>
            <p:nvPr/>
          </p:nvSpPr>
          <p:spPr>
            <a:xfrm>
              <a:off x="0" y="-38100"/>
              <a:ext cx="1123044" cy="2747433"/>
            </a:xfrm>
            <a:prstGeom prst="rect">
              <a:avLst/>
            </a:prstGeom>
          </p:spPr>
          <p:txBody>
            <a:bodyPr anchor="ctr" rtlCol="false" tIns="50800" lIns="50800" bIns="50800" rIns="50800"/>
            <a:lstStyle/>
            <a:p>
              <a:pPr algn="ctr">
                <a:lnSpc>
                  <a:spcPts val="2591"/>
                </a:lnSpc>
              </a:pPr>
            </a:p>
          </p:txBody>
        </p:sp>
      </p:grpSp>
      <p:grpSp>
        <p:nvGrpSpPr>
          <p:cNvPr name="Group 12" id="12"/>
          <p:cNvGrpSpPr/>
          <p:nvPr/>
        </p:nvGrpSpPr>
        <p:grpSpPr>
          <a:xfrm rot="0">
            <a:off x="225679" y="3268075"/>
            <a:ext cx="8768188" cy="6665512"/>
            <a:chOff x="0" y="0"/>
            <a:chExt cx="1388364" cy="1055424"/>
          </a:xfrm>
        </p:grpSpPr>
        <p:sp>
          <p:nvSpPr>
            <p:cNvPr name="Freeform 13" id="13"/>
            <p:cNvSpPr/>
            <p:nvPr/>
          </p:nvSpPr>
          <p:spPr>
            <a:xfrm flipH="false" flipV="false" rot="0">
              <a:off x="0" y="0"/>
              <a:ext cx="1388364" cy="1055424"/>
            </a:xfrm>
            <a:custGeom>
              <a:avLst/>
              <a:gdLst/>
              <a:ahLst/>
              <a:cxnLst/>
              <a:rect r="r" b="b" t="t" l="l"/>
              <a:pathLst>
                <a:path h="1055424" w="1388364">
                  <a:moveTo>
                    <a:pt x="28255" y="0"/>
                  </a:moveTo>
                  <a:lnTo>
                    <a:pt x="1360109" y="0"/>
                  </a:lnTo>
                  <a:cubicBezTo>
                    <a:pt x="1375714" y="0"/>
                    <a:pt x="1388364" y="12650"/>
                    <a:pt x="1388364" y="28255"/>
                  </a:cubicBezTo>
                  <a:lnTo>
                    <a:pt x="1388364" y="1027170"/>
                  </a:lnTo>
                  <a:cubicBezTo>
                    <a:pt x="1388364" y="1034663"/>
                    <a:pt x="1385387" y="1041850"/>
                    <a:pt x="1380088" y="1047149"/>
                  </a:cubicBezTo>
                  <a:cubicBezTo>
                    <a:pt x="1374790" y="1052447"/>
                    <a:pt x="1367603" y="1055424"/>
                    <a:pt x="1360109" y="1055424"/>
                  </a:cubicBezTo>
                  <a:lnTo>
                    <a:pt x="28255" y="1055424"/>
                  </a:lnTo>
                  <a:cubicBezTo>
                    <a:pt x="20761" y="1055424"/>
                    <a:pt x="13574" y="1052447"/>
                    <a:pt x="8276" y="1047149"/>
                  </a:cubicBezTo>
                  <a:cubicBezTo>
                    <a:pt x="2977" y="1041850"/>
                    <a:pt x="0" y="1034663"/>
                    <a:pt x="0" y="1027170"/>
                  </a:cubicBezTo>
                  <a:lnTo>
                    <a:pt x="0" y="28255"/>
                  </a:lnTo>
                  <a:cubicBezTo>
                    <a:pt x="0" y="20761"/>
                    <a:pt x="2977" y="13574"/>
                    <a:pt x="8276" y="8276"/>
                  </a:cubicBezTo>
                  <a:cubicBezTo>
                    <a:pt x="13574" y="2977"/>
                    <a:pt x="20761" y="0"/>
                    <a:pt x="28255" y="0"/>
                  </a:cubicBezTo>
                  <a:close/>
                </a:path>
              </a:pathLst>
            </a:custGeom>
            <a:blipFill>
              <a:blip r:embed="rId4"/>
              <a:stretch>
                <a:fillRect l="-7036" t="0" r="-7036" b="0"/>
              </a:stretch>
            </a:blipFill>
          </p:spPr>
        </p:sp>
      </p:grpSp>
      <p:grpSp>
        <p:nvGrpSpPr>
          <p:cNvPr name="Group 14" id="14"/>
          <p:cNvGrpSpPr/>
          <p:nvPr/>
        </p:nvGrpSpPr>
        <p:grpSpPr>
          <a:xfrm rot="0">
            <a:off x="7170868" y="1911242"/>
            <a:ext cx="1822999" cy="1822999"/>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1F1F1"/>
            </a:solidFill>
          </p:spPr>
        </p:sp>
        <p:sp>
          <p:nvSpPr>
            <p:cNvPr name="TextBox 16" id="16"/>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17" id="17"/>
          <p:cNvGrpSpPr/>
          <p:nvPr/>
        </p:nvGrpSpPr>
        <p:grpSpPr>
          <a:xfrm rot="0">
            <a:off x="7741303" y="2140611"/>
            <a:ext cx="682130" cy="682130"/>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19" id="19"/>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
        <p:nvSpPr>
          <p:cNvPr name="Freeform 20" id="20"/>
          <p:cNvSpPr/>
          <p:nvPr/>
        </p:nvSpPr>
        <p:spPr>
          <a:xfrm flipH="false" flipV="false" rot="0">
            <a:off x="15887644" y="7886644"/>
            <a:ext cx="1371656" cy="1371656"/>
          </a:xfrm>
          <a:custGeom>
            <a:avLst/>
            <a:gdLst/>
            <a:ahLst/>
            <a:cxnLst/>
            <a:rect r="r" b="b" t="t" l="l"/>
            <a:pathLst>
              <a:path h="1371656" w="1371656">
                <a:moveTo>
                  <a:pt x="0" y="0"/>
                </a:moveTo>
                <a:lnTo>
                  <a:pt x="1371656" y="0"/>
                </a:lnTo>
                <a:lnTo>
                  <a:pt x="1371656" y="1371656"/>
                </a:lnTo>
                <a:lnTo>
                  <a:pt x="0" y="1371656"/>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1" id="21"/>
          <p:cNvSpPr txBox="true"/>
          <p:nvPr/>
        </p:nvSpPr>
        <p:spPr>
          <a:xfrm rot="0">
            <a:off x="4441856" y="729745"/>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22" id="22"/>
          <p:cNvSpPr txBox="true"/>
          <p:nvPr/>
        </p:nvSpPr>
        <p:spPr>
          <a:xfrm rot="0">
            <a:off x="6829803" y="731958"/>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23" id="23"/>
          <p:cNvSpPr txBox="true"/>
          <p:nvPr/>
        </p:nvSpPr>
        <p:spPr>
          <a:xfrm rot="0">
            <a:off x="9499106" y="731958"/>
            <a:ext cx="158919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F4F4F4"/>
                </a:solidFill>
                <a:latin typeface="Montserrat"/>
                <a:ea typeface="Montserrat"/>
                <a:cs typeface="Montserrat"/>
                <a:sym typeface="Montserrat"/>
              </a:rPr>
              <a:t>CONTENT</a:t>
            </a:r>
          </a:p>
        </p:txBody>
      </p:sp>
      <p:sp>
        <p:nvSpPr>
          <p:cNvPr name="TextBox 24" id="24"/>
          <p:cNvSpPr txBox="true"/>
          <p:nvPr/>
        </p:nvSpPr>
        <p:spPr>
          <a:xfrm rot="0">
            <a:off x="11594836" y="729745"/>
            <a:ext cx="2224975"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OTHERS</a:t>
            </a:r>
          </a:p>
        </p:txBody>
      </p:sp>
      <p:sp>
        <p:nvSpPr>
          <p:cNvPr name="TextBox 25" id="25"/>
          <p:cNvSpPr txBox="true"/>
          <p:nvPr/>
        </p:nvSpPr>
        <p:spPr>
          <a:xfrm rot="0">
            <a:off x="804572" y="627964"/>
            <a:ext cx="1888114" cy="562057"/>
          </a:xfrm>
          <a:prstGeom prst="rect">
            <a:avLst/>
          </a:prstGeom>
        </p:spPr>
        <p:txBody>
          <a:bodyPr anchor="t" rtlCol="false" tIns="0" lIns="0" bIns="0" rIns="0">
            <a:spAutoFit/>
          </a:bodyPr>
          <a:lstStyle/>
          <a:p>
            <a:pPr algn="l" marL="0" indent="0" lvl="0">
              <a:lnSpc>
                <a:spcPts val="2235"/>
              </a:lnSpc>
            </a:pPr>
            <a:r>
              <a:rPr lang="en-US" b="true" sz="2051" spc="4">
                <a:solidFill>
                  <a:srgbClr val="101B40"/>
                </a:solidFill>
                <a:latin typeface="Montserrat Bold"/>
                <a:ea typeface="Montserrat Bold"/>
                <a:cs typeface="Montserrat Bold"/>
                <a:sym typeface="Montserrat Bold"/>
              </a:rPr>
              <a:t>THINK </a:t>
            </a:r>
            <a:r>
              <a:rPr lang="en-US" sz="2051" spc="4">
                <a:solidFill>
                  <a:srgbClr val="101B40"/>
                </a:solidFill>
                <a:latin typeface="Montserrat"/>
                <a:ea typeface="Montserrat"/>
                <a:cs typeface="Montserrat"/>
                <a:sym typeface="Montserrat"/>
              </a:rPr>
              <a:t>UNLIMITED.</a:t>
            </a:r>
          </a:p>
        </p:txBody>
      </p:sp>
      <p:sp>
        <p:nvSpPr>
          <p:cNvPr name="TextBox 26" id="26"/>
          <p:cNvSpPr txBox="true"/>
          <p:nvPr/>
        </p:nvSpPr>
        <p:spPr>
          <a:xfrm rot="0">
            <a:off x="9549720" y="2388261"/>
            <a:ext cx="7867205" cy="2007278"/>
          </a:xfrm>
          <a:prstGeom prst="rect">
            <a:avLst/>
          </a:prstGeom>
        </p:spPr>
        <p:txBody>
          <a:bodyPr anchor="t" rtlCol="false" tIns="0" lIns="0" bIns="0" rIns="0">
            <a:spAutoFit/>
          </a:bodyPr>
          <a:lstStyle/>
          <a:p>
            <a:pPr algn="just">
              <a:lnSpc>
                <a:spcPts val="7679"/>
              </a:lnSpc>
            </a:pPr>
            <a:r>
              <a:rPr lang="en-US" b="true" sz="8532" spc="-494">
                <a:solidFill>
                  <a:srgbClr val="101B40"/>
                </a:solidFill>
                <a:latin typeface="Montserrat Bold"/>
                <a:ea typeface="Montserrat Bold"/>
                <a:cs typeface="Montserrat Bold"/>
                <a:sym typeface="Montserrat Bold"/>
              </a:rPr>
              <a:t>Project Demonstration</a:t>
            </a:r>
          </a:p>
        </p:txBody>
      </p:sp>
      <p:sp>
        <p:nvSpPr>
          <p:cNvPr name="TextBox 27" id="27"/>
          <p:cNvSpPr txBox="true"/>
          <p:nvPr/>
        </p:nvSpPr>
        <p:spPr>
          <a:xfrm rot="0">
            <a:off x="9693456" y="4491609"/>
            <a:ext cx="6337924" cy="3237357"/>
          </a:xfrm>
          <a:prstGeom prst="rect">
            <a:avLst/>
          </a:prstGeom>
        </p:spPr>
        <p:txBody>
          <a:bodyPr anchor="t" rtlCol="false" tIns="0" lIns="0" bIns="0" rIns="0">
            <a:spAutoFit/>
          </a:bodyPr>
          <a:lstStyle/>
          <a:p>
            <a:pPr algn="just">
              <a:lnSpc>
                <a:spcPts val="2604"/>
              </a:lnSpc>
            </a:pPr>
            <a:r>
              <a:rPr lang="en-US" sz="2100" spc="-134">
                <a:solidFill>
                  <a:srgbClr val="000000"/>
                </a:solidFill>
                <a:latin typeface="Montserrat"/>
                <a:ea typeface="Montserrat"/>
                <a:cs typeface="Montserrat"/>
                <a:sym typeface="Montserrat"/>
              </a:rPr>
              <a:t>This is where you will showcase your tool in action. A live or pre-recorded demo is highly recommended to impress the evaluators. If you do not have a working demo, use UI mockups and sample output.</a:t>
            </a:r>
          </a:p>
          <a:p>
            <a:pPr algn="just">
              <a:lnSpc>
                <a:spcPts val="2604"/>
              </a:lnSpc>
            </a:pPr>
          </a:p>
          <a:p>
            <a:pPr algn="just" marL="453390" indent="-226695" lvl="1">
              <a:lnSpc>
                <a:spcPts val="2604"/>
              </a:lnSpc>
              <a:buFont typeface="Arial"/>
              <a:buChar char="•"/>
            </a:pPr>
            <a:r>
              <a:rPr lang="en-US" sz="2100" spc="-134">
                <a:solidFill>
                  <a:srgbClr val="000000"/>
                </a:solidFill>
                <a:latin typeface="Montserrat"/>
                <a:ea typeface="Montserrat"/>
                <a:cs typeface="Montserrat"/>
                <a:sym typeface="Montserrat"/>
              </a:rPr>
              <a:t>How a live recording session.</a:t>
            </a:r>
          </a:p>
          <a:p>
            <a:pPr algn="just" marL="453390" indent="-226695" lvl="1">
              <a:lnSpc>
                <a:spcPts val="2604"/>
              </a:lnSpc>
              <a:buFont typeface="Arial"/>
              <a:buChar char="•"/>
            </a:pPr>
            <a:r>
              <a:rPr lang="en-US" sz="2100" spc="-134">
                <a:solidFill>
                  <a:srgbClr val="000000"/>
                </a:solidFill>
                <a:latin typeface="Montserrat"/>
                <a:ea typeface="Montserrat"/>
                <a:cs typeface="Montserrat"/>
                <a:sym typeface="Montserrat"/>
              </a:rPr>
              <a:t>Display a real-time confidence score.</a:t>
            </a:r>
          </a:p>
          <a:p>
            <a:pPr algn="just" marL="453390" indent="-226695" lvl="1">
              <a:lnSpc>
                <a:spcPts val="2604"/>
              </a:lnSpc>
              <a:buFont typeface="Arial"/>
              <a:buChar char="•"/>
            </a:pPr>
            <a:r>
              <a:rPr lang="en-US" sz="2100" spc="-134">
                <a:solidFill>
                  <a:srgbClr val="000000"/>
                </a:solidFill>
                <a:latin typeface="Montserrat"/>
                <a:ea typeface="Montserrat"/>
                <a:cs typeface="Montserrat"/>
                <a:sym typeface="Montserrat"/>
              </a:rPr>
              <a:t>Present a sample feedback report.</a:t>
            </a:r>
          </a:p>
          <a:p>
            <a:pPr algn="just">
              <a:lnSpc>
                <a:spcPts val="2604"/>
              </a:lnSpc>
            </a:pPr>
          </a:p>
          <a:p>
            <a:pPr algn="just">
              <a:lnSpc>
                <a:spcPts val="2604"/>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1F1F1"/>
        </a:solidFill>
      </p:bgPr>
    </p:bg>
    <p:spTree>
      <p:nvGrpSpPr>
        <p:cNvPr id="1" name=""/>
        <p:cNvGrpSpPr/>
        <p:nvPr/>
      </p:nvGrpSpPr>
      <p:grpSpPr>
        <a:xfrm>
          <a:off x="0" y="0"/>
          <a:ext cx="0" cy="0"/>
          <a:chOff x="0" y="0"/>
          <a:chExt cx="0" cy="0"/>
        </a:xfrm>
      </p:grpSpPr>
      <p:grpSp>
        <p:nvGrpSpPr>
          <p:cNvPr name="Group 2" id="2"/>
          <p:cNvGrpSpPr/>
          <p:nvPr/>
        </p:nvGrpSpPr>
        <p:grpSpPr>
          <a:xfrm rot="0">
            <a:off x="4409081" y="515471"/>
            <a:ext cx="9469839" cy="814592"/>
            <a:chOff x="0" y="0"/>
            <a:chExt cx="2494114" cy="214543"/>
          </a:xfrm>
        </p:grpSpPr>
        <p:sp>
          <p:nvSpPr>
            <p:cNvPr name="Freeform 3" id="3"/>
            <p:cNvSpPr/>
            <p:nvPr/>
          </p:nvSpPr>
          <p:spPr>
            <a:xfrm flipH="false" flipV="false" rot="0">
              <a:off x="0" y="0"/>
              <a:ext cx="2494114" cy="214543"/>
            </a:xfrm>
            <a:custGeom>
              <a:avLst/>
              <a:gdLst/>
              <a:ahLst/>
              <a:cxnLst/>
              <a:rect r="r" b="b" t="t" l="l"/>
              <a:pathLst>
                <a:path h="214543" w="2494114">
                  <a:moveTo>
                    <a:pt x="81753" y="0"/>
                  </a:moveTo>
                  <a:lnTo>
                    <a:pt x="2412360" y="0"/>
                  </a:lnTo>
                  <a:cubicBezTo>
                    <a:pt x="2457512" y="0"/>
                    <a:pt x="2494114" y="36602"/>
                    <a:pt x="2494114" y="81753"/>
                  </a:cubicBezTo>
                  <a:lnTo>
                    <a:pt x="2494114" y="132789"/>
                  </a:lnTo>
                  <a:cubicBezTo>
                    <a:pt x="2494114" y="177940"/>
                    <a:pt x="2457512" y="214543"/>
                    <a:pt x="2412360" y="214543"/>
                  </a:cubicBezTo>
                  <a:lnTo>
                    <a:pt x="81753" y="214543"/>
                  </a:lnTo>
                  <a:cubicBezTo>
                    <a:pt x="36602" y="214543"/>
                    <a:pt x="0" y="177940"/>
                    <a:pt x="0" y="132789"/>
                  </a:cubicBezTo>
                  <a:lnTo>
                    <a:pt x="0" y="81753"/>
                  </a:lnTo>
                  <a:cubicBezTo>
                    <a:pt x="0" y="36602"/>
                    <a:pt x="36602" y="0"/>
                    <a:pt x="81753" y="0"/>
                  </a:cubicBezTo>
                  <a:close/>
                </a:path>
              </a:pathLst>
            </a:custGeom>
            <a:solidFill>
              <a:srgbClr val="000000">
                <a:alpha val="0"/>
              </a:srgbClr>
            </a:solidFill>
            <a:ln w="38100" cap="rnd">
              <a:solidFill>
                <a:srgbClr val="101B40"/>
              </a:solidFill>
              <a:prstDash val="solid"/>
              <a:round/>
            </a:ln>
          </p:spPr>
        </p:sp>
        <p:sp>
          <p:nvSpPr>
            <p:cNvPr name="TextBox 4" id="4"/>
            <p:cNvSpPr txBox="true"/>
            <p:nvPr/>
          </p:nvSpPr>
          <p:spPr>
            <a:xfrm>
              <a:off x="0" y="-38100"/>
              <a:ext cx="2494114" cy="252643"/>
            </a:xfrm>
            <a:prstGeom prst="rect">
              <a:avLst/>
            </a:prstGeom>
          </p:spPr>
          <p:txBody>
            <a:bodyPr anchor="ctr" rtlCol="false" tIns="50800" lIns="50800" bIns="50800" rIns="50800"/>
            <a:lstStyle/>
            <a:p>
              <a:pPr algn="ctr">
                <a:lnSpc>
                  <a:spcPts val="2871"/>
                </a:lnSpc>
              </a:pPr>
            </a:p>
          </p:txBody>
        </p:sp>
      </p:grpSp>
      <p:grpSp>
        <p:nvGrpSpPr>
          <p:cNvPr name="Group 5" id="5"/>
          <p:cNvGrpSpPr/>
          <p:nvPr/>
        </p:nvGrpSpPr>
        <p:grpSpPr>
          <a:xfrm rot="0">
            <a:off x="11812196" y="628301"/>
            <a:ext cx="1708381" cy="588932"/>
            <a:chOff x="0" y="0"/>
            <a:chExt cx="449944" cy="155110"/>
          </a:xfrm>
        </p:grpSpPr>
        <p:sp>
          <p:nvSpPr>
            <p:cNvPr name="Freeform 6" id="6"/>
            <p:cNvSpPr/>
            <p:nvPr/>
          </p:nvSpPr>
          <p:spPr>
            <a:xfrm flipH="false" flipV="false" rot="0">
              <a:off x="0" y="0"/>
              <a:ext cx="449944" cy="155110"/>
            </a:xfrm>
            <a:custGeom>
              <a:avLst/>
              <a:gdLst/>
              <a:ahLst/>
              <a:cxnLst/>
              <a:rect r="r" b="b" t="t" l="l"/>
              <a:pathLst>
                <a:path h="155110" w="449944">
                  <a:moveTo>
                    <a:pt x="77555" y="0"/>
                  </a:moveTo>
                  <a:lnTo>
                    <a:pt x="372389" y="0"/>
                  </a:lnTo>
                  <a:cubicBezTo>
                    <a:pt x="415221" y="0"/>
                    <a:pt x="449944" y="34722"/>
                    <a:pt x="449944" y="77555"/>
                  </a:cubicBezTo>
                  <a:lnTo>
                    <a:pt x="449944" y="77555"/>
                  </a:lnTo>
                  <a:cubicBezTo>
                    <a:pt x="449944" y="120387"/>
                    <a:pt x="415221" y="155110"/>
                    <a:pt x="372389" y="155110"/>
                  </a:cubicBezTo>
                  <a:lnTo>
                    <a:pt x="77555" y="155110"/>
                  </a:lnTo>
                  <a:cubicBezTo>
                    <a:pt x="34722" y="155110"/>
                    <a:pt x="0" y="120387"/>
                    <a:pt x="0" y="77555"/>
                  </a:cubicBezTo>
                  <a:lnTo>
                    <a:pt x="0" y="77555"/>
                  </a:lnTo>
                  <a:cubicBezTo>
                    <a:pt x="0" y="34722"/>
                    <a:pt x="34722" y="0"/>
                    <a:pt x="77555" y="0"/>
                  </a:cubicBezTo>
                  <a:close/>
                </a:path>
              </a:pathLst>
            </a:custGeom>
            <a:solidFill>
              <a:srgbClr val="101B40"/>
            </a:solidFill>
            <a:ln cap="rnd">
              <a:noFill/>
              <a:prstDash val="solid"/>
              <a:round/>
            </a:ln>
          </p:spPr>
        </p:sp>
        <p:sp>
          <p:nvSpPr>
            <p:cNvPr name="TextBox 7" id="7"/>
            <p:cNvSpPr txBox="true"/>
            <p:nvPr/>
          </p:nvSpPr>
          <p:spPr>
            <a:xfrm>
              <a:off x="0" y="-38100"/>
              <a:ext cx="449944" cy="193210"/>
            </a:xfrm>
            <a:prstGeom prst="rect">
              <a:avLst/>
            </a:prstGeom>
          </p:spPr>
          <p:txBody>
            <a:bodyPr anchor="ctr" rtlCol="false" tIns="50800" lIns="50800" bIns="50800" rIns="50800"/>
            <a:lstStyle/>
            <a:p>
              <a:pPr algn="ctr">
                <a:lnSpc>
                  <a:spcPts val="2871"/>
                </a:lnSpc>
              </a:pPr>
            </a:p>
          </p:txBody>
        </p:sp>
      </p:grpSp>
      <p:sp>
        <p:nvSpPr>
          <p:cNvPr name="Freeform 8" id="8"/>
          <p:cNvSpPr/>
          <p:nvPr/>
        </p:nvSpPr>
        <p:spPr>
          <a:xfrm flipH="false" flipV="false" rot="0">
            <a:off x="16736419" y="677760"/>
            <a:ext cx="522881" cy="443415"/>
          </a:xfrm>
          <a:custGeom>
            <a:avLst/>
            <a:gdLst/>
            <a:ahLst/>
            <a:cxnLst/>
            <a:rect r="r" b="b" t="t" l="l"/>
            <a:pathLst>
              <a:path h="443415" w="522881">
                <a:moveTo>
                  <a:pt x="0" y="0"/>
                </a:moveTo>
                <a:lnTo>
                  <a:pt x="522881" y="0"/>
                </a:lnTo>
                <a:lnTo>
                  <a:pt x="522881" y="443415"/>
                </a:lnTo>
                <a:lnTo>
                  <a:pt x="0" y="443415"/>
                </a:lnTo>
                <a:lnTo>
                  <a:pt x="0" y="0"/>
                </a:lnTo>
                <a:close/>
              </a:path>
            </a:pathLst>
          </a:custGeom>
          <a:blipFill>
            <a:blip r:embed="rId2">
              <a:extLst>
                <a:ext uri="{96DAC541-7B7A-43D3-8B79-37D633B846F1}">
                  <asvg:svgBlip xmlns:asvg="http://schemas.microsoft.com/office/drawing/2016/SVG/main" r:embed="rId3"/>
                </a:ext>
              </a:extLst>
            </a:blip>
            <a:stretch>
              <a:fillRect l="-962406" t="0" r="-308968" b="0"/>
            </a:stretch>
          </a:blipFill>
        </p:spPr>
      </p:sp>
      <p:sp>
        <p:nvSpPr>
          <p:cNvPr name="TextBox 9" id="9"/>
          <p:cNvSpPr txBox="true"/>
          <p:nvPr/>
        </p:nvSpPr>
        <p:spPr>
          <a:xfrm rot="0">
            <a:off x="4441856" y="729745"/>
            <a:ext cx="166255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HOME</a:t>
            </a:r>
          </a:p>
        </p:txBody>
      </p:sp>
      <p:sp>
        <p:nvSpPr>
          <p:cNvPr name="TextBox 10" id="10"/>
          <p:cNvSpPr txBox="true"/>
          <p:nvPr/>
        </p:nvSpPr>
        <p:spPr>
          <a:xfrm rot="0">
            <a:off x="6829803" y="731958"/>
            <a:ext cx="1907082"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ABOUT</a:t>
            </a:r>
          </a:p>
        </p:txBody>
      </p:sp>
      <p:sp>
        <p:nvSpPr>
          <p:cNvPr name="TextBox 11" id="11"/>
          <p:cNvSpPr txBox="true"/>
          <p:nvPr/>
        </p:nvSpPr>
        <p:spPr>
          <a:xfrm rot="0">
            <a:off x="9499106" y="731958"/>
            <a:ext cx="1589190" cy="314925"/>
          </a:xfrm>
          <a:prstGeom prst="rect">
            <a:avLst/>
          </a:prstGeom>
        </p:spPr>
        <p:txBody>
          <a:bodyPr anchor="t" rtlCol="false" tIns="0" lIns="0" bIns="0" rIns="0">
            <a:spAutoFit/>
          </a:bodyPr>
          <a:lstStyle/>
          <a:p>
            <a:pPr algn="ctr" marL="0" indent="0" lvl="0">
              <a:lnSpc>
                <a:spcPts val="2591"/>
              </a:lnSpc>
              <a:spcBef>
                <a:spcPct val="0"/>
              </a:spcBef>
            </a:pPr>
            <a:r>
              <a:rPr lang="en-US" sz="1851" spc="3">
                <a:solidFill>
                  <a:srgbClr val="101B40"/>
                </a:solidFill>
                <a:latin typeface="Montserrat"/>
                <a:ea typeface="Montserrat"/>
                <a:cs typeface="Montserrat"/>
                <a:sym typeface="Montserrat"/>
              </a:rPr>
              <a:t>CONTENT</a:t>
            </a:r>
          </a:p>
        </p:txBody>
      </p:sp>
      <p:sp>
        <p:nvSpPr>
          <p:cNvPr name="TextBox 12" id="12"/>
          <p:cNvSpPr txBox="true"/>
          <p:nvPr/>
        </p:nvSpPr>
        <p:spPr>
          <a:xfrm rot="0">
            <a:off x="11594836" y="729745"/>
            <a:ext cx="2224975" cy="314925"/>
          </a:xfrm>
          <a:prstGeom prst="rect">
            <a:avLst/>
          </a:prstGeom>
        </p:spPr>
        <p:txBody>
          <a:bodyPr anchor="t" rtlCol="false" tIns="0" lIns="0" bIns="0" rIns="0">
            <a:spAutoFit/>
          </a:bodyPr>
          <a:lstStyle/>
          <a:p>
            <a:pPr algn="ctr" marL="0" indent="0" lvl="0">
              <a:lnSpc>
                <a:spcPts val="2591"/>
              </a:lnSpc>
              <a:spcBef>
                <a:spcPct val="0"/>
              </a:spcBef>
            </a:pPr>
            <a:r>
              <a:rPr lang="en-US" b="true" sz="1851" spc="3">
                <a:solidFill>
                  <a:srgbClr val="F4F4F4"/>
                </a:solidFill>
                <a:latin typeface="Montserrat Bold"/>
                <a:ea typeface="Montserrat Bold"/>
                <a:cs typeface="Montserrat Bold"/>
                <a:sym typeface="Montserrat Bold"/>
              </a:rPr>
              <a:t>OTHERS</a:t>
            </a:r>
          </a:p>
        </p:txBody>
      </p:sp>
      <p:sp>
        <p:nvSpPr>
          <p:cNvPr name="TextBox 13" id="13"/>
          <p:cNvSpPr txBox="true"/>
          <p:nvPr/>
        </p:nvSpPr>
        <p:spPr>
          <a:xfrm rot="0">
            <a:off x="804572" y="627964"/>
            <a:ext cx="1888114" cy="562057"/>
          </a:xfrm>
          <a:prstGeom prst="rect">
            <a:avLst/>
          </a:prstGeom>
        </p:spPr>
        <p:txBody>
          <a:bodyPr anchor="t" rtlCol="false" tIns="0" lIns="0" bIns="0" rIns="0">
            <a:spAutoFit/>
          </a:bodyPr>
          <a:lstStyle/>
          <a:p>
            <a:pPr algn="l" marL="0" indent="0" lvl="0">
              <a:lnSpc>
                <a:spcPts val="2235"/>
              </a:lnSpc>
            </a:pPr>
            <a:r>
              <a:rPr lang="en-US" b="true" sz="2051" spc="4">
                <a:solidFill>
                  <a:srgbClr val="101B40"/>
                </a:solidFill>
                <a:latin typeface="Montserrat Bold"/>
                <a:ea typeface="Montserrat Bold"/>
                <a:cs typeface="Montserrat Bold"/>
                <a:sym typeface="Montserrat Bold"/>
              </a:rPr>
              <a:t>THINK </a:t>
            </a:r>
            <a:r>
              <a:rPr lang="en-US" sz="2051" spc="4">
                <a:solidFill>
                  <a:srgbClr val="101B40"/>
                </a:solidFill>
                <a:latin typeface="Montserrat"/>
                <a:ea typeface="Montserrat"/>
                <a:cs typeface="Montserrat"/>
                <a:sym typeface="Montserrat"/>
              </a:rPr>
              <a:t>UNLIMITED.</a:t>
            </a:r>
          </a:p>
        </p:txBody>
      </p:sp>
      <p:grpSp>
        <p:nvGrpSpPr>
          <p:cNvPr name="Group 14" id="14"/>
          <p:cNvGrpSpPr/>
          <p:nvPr/>
        </p:nvGrpSpPr>
        <p:grpSpPr>
          <a:xfrm rot="0">
            <a:off x="1028700" y="8277215"/>
            <a:ext cx="16230600" cy="981085"/>
            <a:chOff x="0" y="0"/>
            <a:chExt cx="4274726" cy="258393"/>
          </a:xfrm>
        </p:grpSpPr>
        <p:sp>
          <p:nvSpPr>
            <p:cNvPr name="Freeform 15" id="15"/>
            <p:cNvSpPr/>
            <p:nvPr/>
          </p:nvSpPr>
          <p:spPr>
            <a:xfrm flipH="false" flipV="false" rot="0">
              <a:off x="0" y="0"/>
              <a:ext cx="4274726" cy="258393"/>
            </a:xfrm>
            <a:custGeom>
              <a:avLst/>
              <a:gdLst/>
              <a:ahLst/>
              <a:cxnLst/>
              <a:rect r="r" b="b" t="t" l="l"/>
              <a:pathLst>
                <a:path h="258393" w="4274726">
                  <a:moveTo>
                    <a:pt x="12402" y="0"/>
                  </a:moveTo>
                  <a:lnTo>
                    <a:pt x="4262324" y="0"/>
                  </a:lnTo>
                  <a:cubicBezTo>
                    <a:pt x="4269174" y="0"/>
                    <a:pt x="4274726" y="5553"/>
                    <a:pt x="4274726" y="12402"/>
                  </a:cubicBezTo>
                  <a:lnTo>
                    <a:pt x="4274726" y="245991"/>
                  </a:lnTo>
                  <a:cubicBezTo>
                    <a:pt x="4274726" y="249280"/>
                    <a:pt x="4273419" y="252434"/>
                    <a:pt x="4271094" y="254760"/>
                  </a:cubicBezTo>
                  <a:cubicBezTo>
                    <a:pt x="4268768" y="257086"/>
                    <a:pt x="4265613" y="258393"/>
                    <a:pt x="4262324" y="258393"/>
                  </a:cubicBezTo>
                  <a:lnTo>
                    <a:pt x="12402" y="258393"/>
                  </a:lnTo>
                  <a:cubicBezTo>
                    <a:pt x="9113" y="258393"/>
                    <a:pt x="5958" y="257086"/>
                    <a:pt x="3632" y="254760"/>
                  </a:cubicBezTo>
                  <a:cubicBezTo>
                    <a:pt x="1307" y="252434"/>
                    <a:pt x="0" y="249280"/>
                    <a:pt x="0" y="245991"/>
                  </a:cubicBezTo>
                  <a:lnTo>
                    <a:pt x="0" y="12402"/>
                  </a:lnTo>
                  <a:cubicBezTo>
                    <a:pt x="0" y="9113"/>
                    <a:pt x="1307" y="5958"/>
                    <a:pt x="3632" y="3632"/>
                  </a:cubicBezTo>
                  <a:cubicBezTo>
                    <a:pt x="5958" y="1307"/>
                    <a:pt x="9113" y="0"/>
                    <a:pt x="12402" y="0"/>
                  </a:cubicBezTo>
                  <a:close/>
                </a:path>
              </a:pathLst>
            </a:custGeom>
            <a:solidFill>
              <a:srgbClr val="8FA4C1"/>
            </a:solidFill>
          </p:spPr>
        </p:sp>
        <p:sp>
          <p:nvSpPr>
            <p:cNvPr name="TextBox 16" id="16"/>
            <p:cNvSpPr txBox="true"/>
            <p:nvPr/>
          </p:nvSpPr>
          <p:spPr>
            <a:xfrm>
              <a:off x="0" y="-38100"/>
              <a:ext cx="4274726" cy="296493"/>
            </a:xfrm>
            <a:prstGeom prst="rect">
              <a:avLst/>
            </a:prstGeom>
          </p:spPr>
          <p:txBody>
            <a:bodyPr anchor="ctr" rtlCol="false" tIns="50800" lIns="50800" bIns="50800" rIns="50800"/>
            <a:lstStyle/>
            <a:p>
              <a:pPr algn="ctr">
                <a:lnSpc>
                  <a:spcPts val="2591"/>
                </a:lnSpc>
              </a:pPr>
            </a:p>
          </p:txBody>
        </p:sp>
      </p:grpSp>
      <p:sp>
        <p:nvSpPr>
          <p:cNvPr name="TextBox 17" id="17"/>
          <p:cNvSpPr txBox="true"/>
          <p:nvPr/>
        </p:nvSpPr>
        <p:spPr>
          <a:xfrm rot="0">
            <a:off x="8496029" y="8540152"/>
            <a:ext cx="2051878" cy="422976"/>
          </a:xfrm>
          <a:prstGeom prst="rect">
            <a:avLst/>
          </a:prstGeom>
        </p:spPr>
        <p:txBody>
          <a:bodyPr anchor="t" rtlCol="false" tIns="0" lIns="0" bIns="0" rIns="0">
            <a:spAutoFit/>
          </a:bodyPr>
          <a:lstStyle/>
          <a:p>
            <a:pPr algn="ctr">
              <a:lnSpc>
                <a:spcPts val="3461"/>
              </a:lnSpc>
            </a:pPr>
            <a:r>
              <a:rPr lang="en-US" sz="2472">
                <a:solidFill>
                  <a:srgbClr val="FFFFFF"/>
                </a:solidFill>
                <a:latin typeface="Montserrat"/>
                <a:ea typeface="Montserrat"/>
                <a:cs typeface="Montserrat"/>
                <a:sym typeface="Montserrat"/>
              </a:rPr>
              <a:t>THANK YOU</a:t>
            </a:r>
          </a:p>
        </p:txBody>
      </p:sp>
      <p:sp>
        <p:nvSpPr>
          <p:cNvPr name="Freeform 18" id="18"/>
          <p:cNvSpPr/>
          <p:nvPr/>
        </p:nvSpPr>
        <p:spPr>
          <a:xfrm flipH="false" flipV="false" rot="0">
            <a:off x="11505249" y="2197912"/>
            <a:ext cx="2373670" cy="2373670"/>
          </a:xfrm>
          <a:custGeom>
            <a:avLst/>
            <a:gdLst/>
            <a:ahLst/>
            <a:cxnLst/>
            <a:rect r="r" b="b" t="t" l="l"/>
            <a:pathLst>
              <a:path h="2373670" w="2373670">
                <a:moveTo>
                  <a:pt x="0" y="0"/>
                </a:moveTo>
                <a:lnTo>
                  <a:pt x="2373670" y="0"/>
                </a:lnTo>
                <a:lnTo>
                  <a:pt x="2373670" y="2373670"/>
                </a:lnTo>
                <a:lnTo>
                  <a:pt x="0" y="237367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4246996" y="2958406"/>
            <a:ext cx="9772788" cy="2020548"/>
          </a:xfrm>
          <a:prstGeom prst="rect">
            <a:avLst/>
          </a:prstGeom>
        </p:spPr>
        <p:txBody>
          <a:bodyPr anchor="t" rtlCol="false" tIns="0" lIns="0" bIns="0" rIns="0">
            <a:spAutoFit/>
          </a:bodyPr>
          <a:lstStyle/>
          <a:p>
            <a:pPr algn="ctr">
              <a:lnSpc>
                <a:spcPts val="7679"/>
              </a:lnSpc>
            </a:pPr>
            <a:r>
              <a:rPr lang="en-US" b="true" sz="8532" spc="-494">
                <a:solidFill>
                  <a:srgbClr val="101B40"/>
                </a:solidFill>
                <a:latin typeface="Montserrat Bold"/>
                <a:ea typeface="Montserrat Bold"/>
                <a:cs typeface="Montserrat Bold"/>
                <a:sym typeface="Montserrat Bold"/>
              </a:rPr>
              <a:t>Conclusion &amp; Future Scope</a:t>
            </a:r>
          </a:p>
        </p:txBody>
      </p:sp>
      <p:sp>
        <p:nvSpPr>
          <p:cNvPr name="TextBox 20" id="20"/>
          <p:cNvSpPr txBox="true"/>
          <p:nvPr/>
        </p:nvSpPr>
        <p:spPr>
          <a:xfrm rot="0">
            <a:off x="5206463" y="5321574"/>
            <a:ext cx="7853853" cy="1294257"/>
          </a:xfrm>
          <a:prstGeom prst="rect">
            <a:avLst/>
          </a:prstGeom>
        </p:spPr>
        <p:txBody>
          <a:bodyPr anchor="t" rtlCol="false" tIns="0" lIns="0" bIns="0" rIns="0">
            <a:spAutoFit/>
          </a:bodyPr>
          <a:lstStyle/>
          <a:p>
            <a:pPr algn="ctr">
              <a:lnSpc>
                <a:spcPts val="2604"/>
              </a:lnSpc>
            </a:pPr>
            <a:r>
              <a:rPr lang="en-US" sz="2100" spc="-134">
                <a:solidFill>
                  <a:srgbClr val="000000"/>
                </a:solidFill>
                <a:latin typeface="Montserrat"/>
                <a:ea typeface="Montserrat"/>
                <a:cs typeface="Montserrat"/>
                <a:sym typeface="Montserrat"/>
              </a:rPr>
              <a:t>Our project, SpeakSmart + CalmCore Al, not only builds technical skills but also addresses a real mental barrier faced by students and professionals. We believe this solution will empower users to communicate with confidence and clarity</a:t>
            </a:r>
          </a:p>
        </p:txBody>
      </p:sp>
      <p:grpSp>
        <p:nvGrpSpPr>
          <p:cNvPr name="Group 21" id="21"/>
          <p:cNvGrpSpPr/>
          <p:nvPr/>
        </p:nvGrpSpPr>
        <p:grpSpPr>
          <a:xfrm rot="-5400000">
            <a:off x="210776" y="5585226"/>
            <a:ext cx="3075708" cy="776477"/>
            <a:chOff x="0" y="0"/>
            <a:chExt cx="810063" cy="204504"/>
          </a:xfrm>
        </p:grpSpPr>
        <p:sp>
          <p:nvSpPr>
            <p:cNvPr name="Freeform 22" id="22"/>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23" id="23"/>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24" id="24"/>
          <p:cNvGrpSpPr/>
          <p:nvPr/>
        </p:nvGrpSpPr>
        <p:grpSpPr>
          <a:xfrm rot="-5400000">
            <a:off x="1458033" y="4571582"/>
            <a:ext cx="581194" cy="581194"/>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26" id="26"/>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grpSp>
        <p:nvGrpSpPr>
          <p:cNvPr name="Group 27" id="27"/>
          <p:cNvGrpSpPr/>
          <p:nvPr/>
        </p:nvGrpSpPr>
        <p:grpSpPr>
          <a:xfrm rot="5400000">
            <a:off x="15100104" y="3188832"/>
            <a:ext cx="3075708" cy="776477"/>
            <a:chOff x="0" y="0"/>
            <a:chExt cx="810063" cy="204504"/>
          </a:xfrm>
        </p:grpSpPr>
        <p:sp>
          <p:nvSpPr>
            <p:cNvPr name="Freeform 28" id="28"/>
            <p:cNvSpPr/>
            <p:nvPr/>
          </p:nvSpPr>
          <p:spPr>
            <a:xfrm flipH="false" flipV="false" rot="0">
              <a:off x="0" y="0"/>
              <a:ext cx="810063" cy="204504"/>
            </a:xfrm>
            <a:custGeom>
              <a:avLst/>
              <a:gdLst/>
              <a:ahLst/>
              <a:cxnLst/>
              <a:rect r="r" b="b" t="t" l="l"/>
              <a:pathLst>
                <a:path h="204504" w="810063">
                  <a:moveTo>
                    <a:pt x="102252" y="0"/>
                  </a:moveTo>
                  <a:lnTo>
                    <a:pt x="707811" y="0"/>
                  </a:lnTo>
                  <a:cubicBezTo>
                    <a:pt x="764283" y="0"/>
                    <a:pt x="810063" y="45780"/>
                    <a:pt x="810063" y="102252"/>
                  </a:cubicBezTo>
                  <a:lnTo>
                    <a:pt x="810063" y="102252"/>
                  </a:lnTo>
                  <a:cubicBezTo>
                    <a:pt x="810063" y="129371"/>
                    <a:pt x="799290" y="155379"/>
                    <a:pt x="780114" y="174555"/>
                  </a:cubicBezTo>
                  <a:cubicBezTo>
                    <a:pt x="760938" y="193731"/>
                    <a:pt x="734930" y="204504"/>
                    <a:pt x="707811" y="204504"/>
                  </a:cubicBezTo>
                  <a:lnTo>
                    <a:pt x="102252" y="204504"/>
                  </a:lnTo>
                  <a:cubicBezTo>
                    <a:pt x="75133" y="204504"/>
                    <a:pt x="49125" y="193731"/>
                    <a:pt x="29949" y="174555"/>
                  </a:cubicBezTo>
                  <a:cubicBezTo>
                    <a:pt x="10773" y="155379"/>
                    <a:pt x="0" y="129371"/>
                    <a:pt x="0" y="102252"/>
                  </a:cubicBezTo>
                  <a:lnTo>
                    <a:pt x="0" y="102252"/>
                  </a:lnTo>
                  <a:cubicBezTo>
                    <a:pt x="0" y="75133"/>
                    <a:pt x="10773" y="49125"/>
                    <a:pt x="29949" y="29949"/>
                  </a:cubicBezTo>
                  <a:cubicBezTo>
                    <a:pt x="49125" y="10773"/>
                    <a:pt x="75133" y="0"/>
                    <a:pt x="102252" y="0"/>
                  </a:cubicBezTo>
                  <a:close/>
                </a:path>
              </a:pathLst>
            </a:custGeom>
            <a:solidFill>
              <a:srgbClr val="FFFFFF"/>
            </a:solidFill>
          </p:spPr>
        </p:sp>
        <p:sp>
          <p:nvSpPr>
            <p:cNvPr name="TextBox 29" id="29"/>
            <p:cNvSpPr txBox="true"/>
            <p:nvPr/>
          </p:nvSpPr>
          <p:spPr>
            <a:xfrm>
              <a:off x="0" y="-38100"/>
              <a:ext cx="810063" cy="242604"/>
            </a:xfrm>
            <a:prstGeom prst="rect">
              <a:avLst/>
            </a:prstGeom>
          </p:spPr>
          <p:txBody>
            <a:bodyPr anchor="ctr" rtlCol="false" tIns="50800" lIns="50800" bIns="50800" rIns="50800"/>
            <a:lstStyle/>
            <a:p>
              <a:pPr algn="ctr">
                <a:lnSpc>
                  <a:spcPts val="2591"/>
                </a:lnSpc>
              </a:pPr>
            </a:p>
          </p:txBody>
        </p:sp>
      </p:grpSp>
      <p:grpSp>
        <p:nvGrpSpPr>
          <p:cNvPr name="Group 30" id="30"/>
          <p:cNvGrpSpPr/>
          <p:nvPr/>
        </p:nvGrpSpPr>
        <p:grpSpPr>
          <a:xfrm rot="5400000">
            <a:off x="16347361" y="4397760"/>
            <a:ext cx="581194" cy="581194"/>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8FA4C1"/>
            </a:solidFill>
          </p:spPr>
        </p:sp>
        <p:sp>
          <p:nvSpPr>
            <p:cNvPr name="TextBox 32" id="32"/>
            <p:cNvSpPr txBox="true"/>
            <p:nvPr/>
          </p:nvSpPr>
          <p:spPr>
            <a:xfrm>
              <a:off x="76200" y="38100"/>
              <a:ext cx="660400" cy="698500"/>
            </a:xfrm>
            <a:prstGeom prst="rect">
              <a:avLst/>
            </a:prstGeom>
          </p:spPr>
          <p:txBody>
            <a:bodyPr anchor="ctr" rtlCol="false" tIns="50800" lIns="50800" bIns="50800" rIns="50800"/>
            <a:lstStyle/>
            <a:p>
              <a:pPr algn="ctr">
                <a:lnSpc>
                  <a:spcPts val="2591"/>
                </a:lnSpc>
              </a:p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DAGvSwVJy2A</dc:identifier>
  <dcterms:modified xsi:type="dcterms:W3CDTF">2011-08-01T06:04:30Z</dcterms:modified>
  <cp:revision>1</cp:revision>
  <dc:title>Blue and White Modern Artificial Intelligence Presentation</dc:title>
</cp:coreProperties>
</file>

<file path=docProps/thumbnail.jpeg>
</file>